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70" r:id="rId3"/>
    <p:sldId id="264" r:id="rId4"/>
    <p:sldId id="265" r:id="rId5"/>
    <p:sldId id="268" r:id="rId6"/>
    <p:sldId id="271" r:id="rId7"/>
    <p:sldId id="257" r:id="rId8"/>
    <p:sldId id="294" r:id="rId9"/>
    <p:sldId id="272" r:id="rId10"/>
    <p:sldId id="278" r:id="rId11"/>
    <p:sldId id="295" r:id="rId12"/>
    <p:sldId id="273" r:id="rId13"/>
    <p:sldId id="280" r:id="rId14"/>
    <p:sldId id="281" r:id="rId15"/>
    <p:sldId id="274" r:id="rId16"/>
    <p:sldId id="275" r:id="rId17"/>
    <p:sldId id="296" r:id="rId18"/>
    <p:sldId id="276" r:id="rId19"/>
    <p:sldId id="277" r:id="rId20"/>
    <p:sldId id="285" r:id="rId21"/>
    <p:sldId id="297" r:id="rId22"/>
    <p:sldId id="299" r:id="rId23"/>
    <p:sldId id="309" r:id="rId24"/>
    <p:sldId id="286" r:id="rId25"/>
    <p:sldId id="288" r:id="rId26"/>
    <p:sldId id="293" r:id="rId27"/>
    <p:sldId id="300" r:id="rId28"/>
    <p:sldId id="305" r:id="rId29"/>
    <p:sldId id="290" r:id="rId30"/>
    <p:sldId id="291" r:id="rId31"/>
    <p:sldId id="308" r:id="rId32"/>
    <p:sldId id="307" r:id="rId33"/>
    <p:sldId id="292" r:id="rId34"/>
    <p:sldId id="260" r:id="rId35"/>
    <p:sldId id="310" r:id="rId36"/>
    <p:sldId id="298" r:id="rId37"/>
    <p:sldId id="303" r:id="rId38"/>
    <p:sldId id="258" r:id="rId39"/>
    <p:sldId id="301" r:id="rId40"/>
    <p:sldId id="284" r:id="rId41"/>
    <p:sldId id="282" r:id="rId42"/>
    <p:sldId id="283" r:id="rId43"/>
    <p:sldId id="269" r:id="rId44"/>
    <p:sldId id="304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031"/>
    <p:restoredTop sz="94599"/>
  </p:normalViewPr>
  <p:slideViewPr>
    <p:cSldViewPr snapToGrid="0" snapToObjects="1">
      <p:cViewPr>
        <p:scale>
          <a:sx n="109" d="100"/>
          <a:sy n="109" d="100"/>
        </p:scale>
        <p:origin x="8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DEE57-3E26-C144-8220-0747D6F6274F}" type="datetimeFigureOut">
              <a:rPr lang="en-US" smtClean="0"/>
              <a:t>7/10/20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7546F-1F28-3641-99F2-DE2D1453E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1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542-62BC-AD48-A23C-6A2B5D376BE8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9B03-7B0A-CD48-BF7B-A08BA6FCB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542-62BC-AD48-A23C-6A2B5D376BE8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9B03-7B0A-CD48-BF7B-A08BA6FCB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542-62BC-AD48-A23C-6A2B5D376BE8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9B03-7B0A-CD48-BF7B-A08BA6FCB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542-62BC-AD48-A23C-6A2B5D376BE8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9B03-7B0A-CD48-BF7B-A08BA6FCB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542-62BC-AD48-A23C-6A2B5D376BE8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9B03-7B0A-CD48-BF7B-A08BA6FCB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542-62BC-AD48-A23C-6A2B5D376BE8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9B03-7B0A-CD48-BF7B-A08BA6FCB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542-62BC-AD48-A23C-6A2B5D376BE8}" type="datetimeFigureOut">
              <a:rPr lang="en-US" smtClean="0"/>
              <a:t>7/10/20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9B03-7B0A-CD48-BF7B-A08BA6FCB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542-62BC-AD48-A23C-6A2B5D376BE8}" type="datetimeFigureOut">
              <a:rPr lang="en-US" smtClean="0"/>
              <a:t>7/10/20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9B03-7B0A-CD48-BF7B-A08BA6FCB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542-62BC-AD48-A23C-6A2B5D376BE8}" type="datetimeFigureOut">
              <a:rPr lang="en-US" smtClean="0"/>
              <a:t>7/10/20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9B03-7B0A-CD48-BF7B-A08BA6FCB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542-62BC-AD48-A23C-6A2B5D376BE8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9B03-7B0A-CD48-BF7B-A08BA6FCB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542-62BC-AD48-A23C-6A2B5D376BE8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9B03-7B0A-CD48-BF7B-A08BA6FCB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D542-62BC-AD48-A23C-6A2B5D376BE8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E9B03-7B0A-CD48-BF7B-A08BA6FCB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4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tiff"/><Relationship Id="rId6" Type="http://schemas.openxmlformats.org/officeDocument/2006/relationships/image" Target="../media/image3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1936" y="693004"/>
            <a:ext cx="5088894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err="1" smtClean="0"/>
              <a:t>XChemExplorer</a:t>
            </a:r>
            <a:endParaRPr lang="en-US" sz="6000" b="1" dirty="0" smtClean="0"/>
          </a:p>
          <a:p>
            <a:pPr algn="ctr"/>
            <a:r>
              <a:rPr lang="en-US" sz="6000" b="1" dirty="0" smtClean="0"/>
              <a:t>Updates</a:t>
            </a:r>
          </a:p>
          <a:p>
            <a:pPr algn="ctr"/>
            <a:endParaRPr lang="en-US" sz="2400" b="1" dirty="0" smtClean="0"/>
          </a:p>
          <a:p>
            <a:pPr algn="ctr"/>
            <a:r>
              <a:rPr lang="en-US" sz="3600" b="1" dirty="0" smtClean="0"/>
              <a:t>10/07/2020</a:t>
            </a:r>
          </a:p>
          <a:p>
            <a:pPr algn="ctr"/>
            <a:endParaRPr lang="en-US" sz="3600" b="1" dirty="0"/>
          </a:p>
          <a:p>
            <a:pPr algn="ctr"/>
            <a:r>
              <a:rPr lang="en-US" sz="6000" b="1" dirty="0" smtClean="0"/>
              <a:t>Tobias Krojer</a:t>
            </a:r>
            <a:endParaRPr lang="en-US" sz="6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4" y="5746374"/>
            <a:ext cx="1641599" cy="720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5.png" descr="ox_brand_blue_po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4691" y="5747482"/>
            <a:ext cx="709200" cy="719655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36" y="5747768"/>
            <a:ext cx="1533600" cy="719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877" y="5747476"/>
            <a:ext cx="2548800" cy="71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7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98" y="2344476"/>
            <a:ext cx="4319298" cy="2902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220" y="940361"/>
            <a:ext cx="2898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selection mechanism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1" y="5937242"/>
            <a:ext cx="3606800" cy="749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48" y="5924542"/>
            <a:ext cx="3619500" cy="762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7191" y="5555210"/>
            <a:ext cx="153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Before parsing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21463" y="5553265"/>
            <a:ext cx="139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parsing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62" y="749362"/>
            <a:ext cx="4403587" cy="7195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26355" y="90331"/>
            <a:ext cx="349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/>
              <a:t>Dataset selection</a:t>
            </a:r>
            <a:endParaRPr lang="en-US" sz="3600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366545" y="3435813"/>
            <a:ext cx="898544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357625" y="3337746"/>
            <a:ext cx="1401575" cy="1894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257" y="1582265"/>
            <a:ext cx="4278381" cy="52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75667" y="1331899"/>
            <a:ext cx="5048754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6000" b="1" dirty="0" smtClean="0"/>
              <a:t>Data Collection</a:t>
            </a:r>
          </a:p>
          <a:p>
            <a:pPr algn="ctr">
              <a:lnSpc>
                <a:spcPct val="200000"/>
              </a:lnSpc>
            </a:pPr>
            <a:r>
              <a:rPr lang="en-US" sz="6000" b="1" dirty="0" smtClean="0"/>
              <a:t>Questions?</a:t>
            </a:r>
            <a:endParaRPr lang="en-US" sz="6000" dirty="0" smtClean="0"/>
          </a:p>
        </p:txBody>
      </p:sp>
    </p:spTree>
    <p:extLst>
      <p:ext uri="{BB962C8B-B14F-4D97-AF65-F5344CB8AC3E}">
        <p14:creationId xmlns:p14="http://schemas.microsoft.com/office/powerpoint/2010/main" val="2843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18" y="0"/>
            <a:ext cx="755745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Initial refinement</a:t>
            </a:r>
          </a:p>
          <a:p>
            <a:pPr algn="ctr"/>
            <a:r>
              <a:rPr lang="en-US" sz="3200" b="1" dirty="0" smtClean="0"/>
              <a:t>Additional automated refinement pipelines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3080" y="6058379"/>
            <a:ext cx="7083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Note: </a:t>
            </a:r>
            <a:r>
              <a:rPr lang="en-US" sz="2000" b="1" dirty="0" err="1" smtClean="0">
                <a:solidFill>
                  <a:srgbClr val="FF0000"/>
                </a:solidFill>
              </a:rPr>
              <a:t>Phenix</a:t>
            </a:r>
            <a:r>
              <a:rPr lang="en-US" sz="2000" b="1" dirty="0" smtClean="0">
                <a:solidFill>
                  <a:srgbClr val="FF0000"/>
                </a:solidFill>
              </a:rPr>
              <a:t> &amp; Pipedream take </a:t>
            </a:r>
            <a:r>
              <a:rPr lang="en-US" sz="2000" b="1" i="1" dirty="0" err="1" smtClean="0">
                <a:solidFill>
                  <a:srgbClr val="FF0000"/>
                </a:solidFill>
              </a:rPr>
              <a:t>muuuuuch</a:t>
            </a:r>
            <a:r>
              <a:rPr lang="en-US" sz="2000" b="1" dirty="0" smtClean="0">
                <a:solidFill>
                  <a:srgbClr val="FF0000"/>
                </a:solidFill>
              </a:rPr>
              <a:t> longer than Dimple!!!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616" y="1965872"/>
            <a:ext cx="3472842" cy="2327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793" y="4780659"/>
            <a:ext cx="4758502" cy="97483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887444" y="3043646"/>
            <a:ext cx="898544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829616" y="2940332"/>
            <a:ext cx="949345" cy="1894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053" y="1329727"/>
            <a:ext cx="4278381" cy="52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8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18" y="0"/>
            <a:ext cx="755745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Initial refinement</a:t>
            </a:r>
          </a:p>
          <a:p>
            <a:pPr algn="ctr"/>
            <a:r>
              <a:rPr lang="en-US" sz="3200" b="1" dirty="0" smtClean="0"/>
              <a:t>Additional automated refinement pipelines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6822" y="1257547"/>
            <a:ext cx="869019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 subfolders for each pipeline: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	dimple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phenix.ligand_pipeline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	pipedream</a:t>
            </a:r>
          </a:p>
          <a:p>
            <a:endParaRPr lang="en-US" dirty="0" smtClean="0"/>
          </a:p>
          <a:p>
            <a:r>
              <a:rPr lang="en-US" dirty="0" smtClean="0"/>
              <a:t>Final PDB/ MTZ files are linked in sample directory as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dimple.pdb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/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dimple.mtz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phenix.ligand_pipeline.pdb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/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phenix.ligand_pipeline.mtz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pipedream.pdb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/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pipedream.mtz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/>
          </a:p>
          <a:p>
            <a:r>
              <a:rPr lang="en-US" dirty="0" smtClean="0"/>
              <a:t>Currently selected pipeline is linked as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init.pdb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init.mtz</a:t>
            </a:r>
            <a:r>
              <a:rPr lang="en-US" dirty="0" smtClean="0">
                <a:ea typeface="Courier New" charset="0"/>
                <a:cs typeface="Courier New" charset="0"/>
              </a:rPr>
              <a:t>, e.g.</a:t>
            </a:r>
          </a:p>
          <a:p>
            <a:r>
              <a:rPr lang="en-US" b="1" i="1" dirty="0" smtClean="0">
                <a:ea typeface="Courier New" charset="0"/>
                <a:cs typeface="Courier New" charset="0"/>
              </a:rPr>
              <a:t>(</a:t>
            </a:r>
            <a:r>
              <a:rPr lang="en-US" b="1" i="1" u="sng" dirty="0" smtClean="0">
                <a:ea typeface="Courier New" charset="0"/>
                <a:cs typeface="Courier New" charset="0"/>
              </a:rPr>
              <a:t>Note:</a:t>
            </a:r>
            <a:r>
              <a:rPr lang="en-US" b="1" i="1" dirty="0" smtClean="0">
                <a:ea typeface="Courier New" charset="0"/>
                <a:cs typeface="Courier New" charset="0"/>
              </a:rPr>
              <a:t> only relevant if you want to look at maps/ models in XCE COOT interface)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68" b="62706"/>
          <a:stretch/>
        </p:blipFill>
        <p:spPr>
          <a:xfrm>
            <a:off x="1461297" y="4792943"/>
            <a:ext cx="4939503" cy="9705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2196" y="5957161"/>
            <a:ext cx="4638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ym typeface="Wingdings"/>
              </a:rPr>
              <a:t> select pipeline in preferences, then run: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321" y="5763516"/>
            <a:ext cx="36957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6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18" y="0"/>
            <a:ext cx="755745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Initial refinement</a:t>
            </a:r>
          </a:p>
          <a:p>
            <a:pPr algn="ctr"/>
            <a:r>
              <a:rPr lang="en-US" sz="3200" b="1" dirty="0" smtClean="0"/>
              <a:t>Additional automated refinement pipelines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216" y="1481273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PanDDA</a:t>
            </a:r>
            <a:r>
              <a:rPr lang="en-US" sz="2800" b="1" dirty="0" smtClean="0">
                <a:latin typeface="Courier New" charset="0"/>
                <a:ea typeface="Courier New" charset="0"/>
                <a:cs typeface="Courier New" charset="0"/>
              </a:rPr>
              <a:t> tab</a:t>
            </a:r>
            <a:endParaRPr lang="en-US" sz="28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212" y="3501120"/>
            <a:ext cx="3505663" cy="1349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213" y="5186535"/>
            <a:ext cx="3478488" cy="1331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92216" y="2682615"/>
            <a:ext cx="341960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If you want to run </a:t>
            </a:r>
            <a:r>
              <a:rPr lang="en-US" dirty="0" err="1" smtClean="0"/>
              <a:t>PanDDA</a:t>
            </a:r>
            <a:r>
              <a:rPr lang="en-US" dirty="0" smtClean="0"/>
              <a:t> with maps from a different refinement program, change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pdb_style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mtz_style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/>
              <a:t>in the </a:t>
            </a:r>
            <a:r>
              <a:rPr lang="en-US" dirty="0" err="1" smtClean="0"/>
              <a:t>PanDDA</a:t>
            </a:r>
            <a:r>
              <a:rPr lang="en-US" dirty="0" smtClean="0"/>
              <a:t> tab before running </a:t>
            </a:r>
            <a:r>
              <a:rPr lang="en-US" i="1" dirty="0" err="1" smtClean="0"/>
              <a:t>pandda.analyse</a:t>
            </a:r>
            <a:endParaRPr lang="en-US" i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72" y="1742883"/>
            <a:ext cx="3478488" cy="1395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535212" y="1449028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DIMPLE</a:t>
            </a:r>
            <a:endParaRPr lang="en-US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4535211" y="3193343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pipedream</a:t>
            </a:r>
            <a:endParaRPr 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22511" y="4904177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phenix.ligand_pipeline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98604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0939" y="111771"/>
            <a:ext cx="671510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Initial refinement</a:t>
            </a:r>
          </a:p>
          <a:p>
            <a:pPr algn="ctr"/>
            <a:r>
              <a:rPr lang="en-US" sz="3200" b="1" dirty="0" smtClean="0"/>
              <a:t>Automated ligand fitting in 2fofc maps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4873" y="1357936"/>
            <a:ext cx="25405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Runs (if available):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 err="1" smtClean="0"/>
              <a:t>rhofit</a:t>
            </a:r>
            <a:endParaRPr lang="en-US" sz="2400" b="1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 err="1" smtClean="0"/>
              <a:t>phenix.ligandfit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3" y="3219654"/>
            <a:ext cx="3683000" cy="736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493" y="2061345"/>
            <a:ext cx="2441211" cy="46034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835" y="4639365"/>
            <a:ext cx="1778000" cy="800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48493" y="1472354"/>
            <a:ext cx="3929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Note: only works in non-</a:t>
            </a:r>
            <a:r>
              <a:rPr lang="en-US" b="1" dirty="0" err="1" smtClean="0"/>
              <a:t>PanDDA</a:t>
            </a:r>
            <a:r>
              <a:rPr lang="en-US" b="1" dirty="0" smtClean="0"/>
              <a:t> mode</a:t>
            </a:r>
          </a:p>
          <a:p>
            <a:r>
              <a:rPr lang="en-US" sz="1400" b="1" dirty="0" smtClean="0"/>
              <a:t>(“</a:t>
            </a:r>
            <a:r>
              <a:rPr lang="en-US" sz="1400" b="1" i="1" dirty="0" err="1" smtClean="0"/>
              <a:t>PanDDA</a:t>
            </a:r>
            <a:r>
              <a:rPr lang="en-US" sz="1400" b="1" i="1" dirty="0" smtClean="0"/>
              <a:t> model refinement</a:t>
            </a:r>
            <a:r>
              <a:rPr lang="en-US" sz="1400" b="1" dirty="0" smtClean="0"/>
              <a:t>” must be unchecked)</a:t>
            </a:r>
            <a:endParaRPr lang="en-US" sz="1400" b="1" dirty="0"/>
          </a:p>
        </p:txBody>
      </p:sp>
      <p:sp>
        <p:nvSpPr>
          <p:cNvPr id="12" name="Rectangle 11"/>
          <p:cNvSpPr/>
          <p:nvPr/>
        </p:nvSpPr>
        <p:spPr>
          <a:xfrm>
            <a:off x="5925065" y="6060989"/>
            <a:ext cx="970005" cy="179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895070" y="4639366"/>
            <a:ext cx="352765" cy="14174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3"/>
          </p:cNvCxnSpPr>
          <p:nvPr/>
        </p:nvCxnSpPr>
        <p:spPr>
          <a:xfrm flipV="1">
            <a:off x="6895070" y="5439465"/>
            <a:ext cx="352765" cy="7111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74519" y="4363059"/>
            <a:ext cx="3243708" cy="21698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smtClean="0"/>
              <a:t>XCE COOT interface: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Select ligand from dropdown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Improve fit (if necessary)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Merge Ligand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Refine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3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5096" y="159257"/>
            <a:ext cx="637168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Initial refinement</a:t>
            </a:r>
          </a:p>
          <a:p>
            <a:pPr algn="ctr"/>
            <a:r>
              <a:rPr lang="en-US" sz="3200" b="1" dirty="0" smtClean="0"/>
              <a:t>Twinned initial refinement (DIMPLE)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7" y="2078511"/>
            <a:ext cx="4034735" cy="2714144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2651745" y="3922471"/>
            <a:ext cx="455623" cy="477078"/>
          </a:xfrm>
          <a:custGeom>
            <a:avLst/>
            <a:gdLst>
              <a:gd name="connsiteX0" fmla="*/ 601397 w 627902"/>
              <a:gd name="connsiteY0" fmla="*/ 198782 h 609600"/>
              <a:gd name="connsiteX1" fmla="*/ 521884 w 627902"/>
              <a:gd name="connsiteY1" fmla="*/ 53008 h 609600"/>
              <a:gd name="connsiteX2" fmla="*/ 482128 w 627902"/>
              <a:gd name="connsiteY2" fmla="*/ 26504 h 609600"/>
              <a:gd name="connsiteX3" fmla="*/ 402615 w 627902"/>
              <a:gd name="connsiteY3" fmla="*/ 0 h 609600"/>
              <a:gd name="connsiteX4" fmla="*/ 164075 w 627902"/>
              <a:gd name="connsiteY4" fmla="*/ 13252 h 609600"/>
              <a:gd name="connsiteX5" fmla="*/ 124319 w 627902"/>
              <a:gd name="connsiteY5" fmla="*/ 39756 h 609600"/>
              <a:gd name="connsiteX6" fmla="*/ 31554 w 627902"/>
              <a:gd name="connsiteY6" fmla="*/ 119269 h 609600"/>
              <a:gd name="connsiteX7" fmla="*/ 18302 w 627902"/>
              <a:gd name="connsiteY7" fmla="*/ 371061 h 609600"/>
              <a:gd name="connsiteX8" fmla="*/ 44806 w 627902"/>
              <a:gd name="connsiteY8" fmla="*/ 450574 h 609600"/>
              <a:gd name="connsiteX9" fmla="*/ 84562 w 627902"/>
              <a:gd name="connsiteY9" fmla="*/ 490330 h 609600"/>
              <a:gd name="connsiteX10" fmla="*/ 150823 w 627902"/>
              <a:gd name="connsiteY10" fmla="*/ 569843 h 609600"/>
              <a:gd name="connsiteX11" fmla="*/ 283345 w 627902"/>
              <a:gd name="connsiteY11" fmla="*/ 609600 h 609600"/>
              <a:gd name="connsiteX12" fmla="*/ 362858 w 627902"/>
              <a:gd name="connsiteY12" fmla="*/ 596348 h 609600"/>
              <a:gd name="connsiteX13" fmla="*/ 482128 w 627902"/>
              <a:gd name="connsiteY13" fmla="*/ 530087 h 609600"/>
              <a:gd name="connsiteX14" fmla="*/ 548388 w 627902"/>
              <a:gd name="connsiteY14" fmla="*/ 463826 h 609600"/>
              <a:gd name="connsiteX15" fmla="*/ 561641 w 627902"/>
              <a:gd name="connsiteY15" fmla="*/ 424069 h 609600"/>
              <a:gd name="connsiteX16" fmla="*/ 588145 w 627902"/>
              <a:gd name="connsiteY16" fmla="*/ 384313 h 609600"/>
              <a:gd name="connsiteX17" fmla="*/ 614649 w 627902"/>
              <a:gd name="connsiteY17" fmla="*/ 304800 h 609600"/>
              <a:gd name="connsiteX18" fmla="*/ 627902 w 627902"/>
              <a:gd name="connsiteY18" fmla="*/ 265043 h 609600"/>
              <a:gd name="connsiteX19" fmla="*/ 614649 w 627902"/>
              <a:gd name="connsiteY19" fmla="*/ 198782 h 609600"/>
              <a:gd name="connsiteX20" fmla="*/ 601397 w 627902"/>
              <a:gd name="connsiteY20" fmla="*/ 198782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7902" h="609600">
                <a:moveTo>
                  <a:pt x="601397" y="198782"/>
                </a:moveTo>
                <a:cubicBezTo>
                  <a:pt x="585936" y="174486"/>
                  <a:pt x="553390" y="98516"/>
                  <a:pt x="521884" y="53008"/>
                </a:cubicBezTo>
                <a:cubicBezTo>
                  <a:pt x="512818" y="39913"/>
                  <a:pt x="496682" y="32972"/>
                  <a:pt x="482128" y="26504"/>
                </a:cubicBezTo>
                <a:cubicBezTo>
                  <a:pt x="456598" y="15157"/>
                  <a:pt x="402615" y="0"/>
                  <a:pt x="402615" y="0"/>
                </a:cubicBezTo>
                <a:cubicBezTo>
                  <a:pt x="323102" y="4417"/>
                  <a:pt x="242911" y="1990"/>
                  <a:pt x="164075" y="13252"/>
                </a:cubicBezTo>
                <a:cubicBezTo>
                  <a:pt x="148308" y="15504"/>
                  <a:pt x="136412" y="29391"/>
                  <a:pt x="124319" y="39756"/>
                </a:cubicBezTo>
                <a:cubicBezTo>
                  <a:pt x="11846" y="136162"/>
                  <a:pt x="122824" y="58422"/>
                  <a:pt x="31554" y="119269"/>
                </a:cubicBezTo>
                <a:cubicBezTo>
                  <a:pt x="-7831" y="237421"/>
                  <a:pt x="-8090" y="203914"/>
                  <a:pt x="18302" y="371061"/>
                </a:cubicBezTo>
                <a:cubicBezTo>
                  <a:pt x="22659" y="398657"/>
                  <a:pt x="25051" y="430819"/>
                  <a:pt x="44806" y="450574"/>
                </a:cubicBezTo>
                <a:cubicBezTo>
                  <a:pt x="58058" y="463826"/>
                  <a:pt x="72564" y="475933"/>
                  <a:pt x="84562" y="490330"/>
                </a:cubicBezTo>
                <a:cubicBezTo>
                  <a:pt x="108738" y="519341"/>
                  <a:pt x="114778" y="549818"/>
                  <a:pt x="150823" y="569843"/>
                </a:cubicBezTo>
                <a:cubicBezTo>
                  <a:pt x="177224" y="584510"/>
                  <a:pt x="249121" y="601044"/>
                  <a:pt x="283345" y="609600"/>
                </a:cubicBezTo>
                <a:cubicBezTo>
                  <a:pt x="309849" y="605183"/>
                  <a:pt x="336628" y="602177"/>
                  <a:pt x="362858" y="596348"/>
                </a:cubicBezTo>
                <a:cubicBezTo>
                  <a:pt x="405707" y="586826"/>
                  <a:pt x="452850" y="559366"/>
                  <a:pt x="482128" y="530087"/>
                </a:cubicBezTo>
                <a:lnTo>
                  <a:pt x="548388" y="463826"/>
                </a:lnTo>
                <a:cubicBezTo>
                  <a:pt x="552806" y="450574"/>
                  <a:pt x="555394" y="436563"/>
                  <a:pt x="561641" y="424069"/>
                </a:cubicBezTo>
                <a:cubicBezTo>
                  <a:pt x="568764" y="409824"/>
                  <a:pt x="581677" y="398867"/>
                  <a:pt x="588145" y="384313"/>
                </a:cubicBezTo>
                <a:cubicBezTo>
                  <a:pt x="599492" y="358783"/>
                  <a:pt x="605814" y="331304"/>
                  <a:pt x="614649" y="304800"/>
                </a:cubicBezTo>
                <a:lnTo>
                  <a:pt x="627902" y="265043"/>
                </a:lnTo>
                <a:cubicBezTo>
                  <a:pt x="623484" y="242956"/>
                  <a:pt x="620112" y="220634"/>
                  <a:pt x="614649" y="198782"/>
                </a:cubicBezTo>
                <a:cubicBezTo>
                  <a:pt x="611261" y="185230"/>
                  <a:pt x="616858" y="223078"/>
                  <a:pt x="601397" y="198782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34" y="5862508"/>
            <a:ext cx="3632200" cy="76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1075" y="5004416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dimple_twin.pdb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dimple_twin.mtz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45" y="1372487"/>
            <a:ext cx="4278381" cy="5222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6492" y="5781843"/>
            <a:ext cx="4067267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Note:</a:t>
            </a:r>
          </a:p>
          <a:p>
            <a:r>
              <a:rPr lang="en-US" dirty="0" smtClean="0"/>
              <a:t>Twinned data can be refined in XCE COOT</a:t>
            </a:r>
          </a:p>
          <a:p>
            <a:r>
              <a:rPr lang="en-US" dirty="0" smtClean="0"/>
              <a:t>See “</a:t>
            </a:r>
            <a:r>
              <a:rPr lang="en-US" i="1" dirty="0" smtClean="0"/>
              <a:t>Refinement Parameters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80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41864" y="1331899"/>
            <a:ext cx="5916364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6000" b="1" dirty="0" smtClean="0"/>
              <a:t>Initial Refinement</a:t>
            </a:r>
          </a:p>
          <a:p>
            <a:pPr algn="ctr">
              <a:lnSpc>
                <a:spcPct val="200000"/>
              </a:lnSpc>
            </a:pPr>
            <a:r>
              <a:rPr lang="en-US" sz="6000" b="1" dirty="0" smtClean="0"/>
              <a:t>Questions?</a:t>
            </a:r>
            <a:endParaRPr lang="en-US" sz="6000" dirty="0" smtClean="0"/>
          </a:p>
        </p:txBody>
      </p:sp>
    </p:spTree>
    <p:extLst>
      <p:ext uri="{BB962C8B-B14F-4D97-AF65-F5344CB8AC3E}">
        <p14:creationId xmlns:p14="http://schemas.microsoft.com/office/powerpoint/2010/main" val="127726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4736" y="2137785"/>
            <a:ext cx="2065374" cy="50629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Dimple (</a:t>
            </a:r>
            <a:r>
              <a:rPr lang="en-US" sz="2000" b="1" smtClean="0"/>
              <a:t>REFMAC)</a:t>
            </a:r>
            <a:endParaRPr lang="en-US" sz="20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50452" y="4927288"/>
            <a:ext cx="1053943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PanDDA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364361" y="6220876"/>
            <a:ext cx="3273525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giant.quick_refine</a:t>
            </a:r>
            <a:r>
              <a:rPr lang="en-US" sz="2000" b="1" dirty="0" smtClean="0"/>
              <a:t> (REFMAC)</a:t>
            </a:r>
            <a:endParaRPr lang="en-US" sz="2000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3310110" y="2139123"/>
            <a:ext cx="5576607" cy="506292"/>
            <a:chOff x="3310110" y="2139123"/>
            <a:chExt cx="5576607" cy="506292"/>
          </a:xfrm>
        </p:grpSpPr>
        <p:sp>
          <p:nvSpPr>
            <p:cNvPr id="8" name="TextBox 7"/>
            <p:cNvSpPr txBox="1"/>
            <p:nvPr/>
          </p:nvSpPr>
          <p:spPr>
            <a:xfrm>
              <a:off x="7802381" y="2139123"/>
              <a:ext cx="1084336" cy="5062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 dirty="0" smtClean="0">
                  <a:solidFill>
                    <a:schemeClr val="bg1">
                      <a:lumMod val="50000"/>
                    </a:schemeClr>
                  </a:solidFill>
                </a:rPr>
                <a:t>REFMAC</a:t>
              </a:r>
              <a:endParaRPr lang="en-US" sz="2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4" idx="3"/>
              <a:endCxn id="8" idx="1"/>
            </p:cNvCxnSpPr>
            <p:nvPr/>
          </p:nvCxnSpPr>
          <p:spPr>
            <a:xfrm>
              <a:off x="3310110" y="2390931"/>
              <a:ext cx="4492271" cy="1338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>
            <a:off x="2277423" y="2644077"/>
            <a:ext cx="1" cy="22832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3"/>
            <a:endCxn id="7" idx="1"/>
          </p:cNvCxnSpPr>
          <p:nvPr/>
        </p:nvCxnSpPr>
        <p:spPr>
          <a:xfrm>
            <a:off x="2804395" y="5127343"/>
            <a:ext cx="2559966" cy="129358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02686" y="6037501"/>
            <a:ext cx="80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export</a:t>
            </a:r>
            <a:endParaRPr lang="en-US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2054846" y="220828"/>
            <a:ext cx="5747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XCE: routes from MTZ to PDB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7600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0982" y="-17398"/>
            <a:ext cx="4162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/>
              <a:t>Standard refinement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2" y="685494"/>
            <a:ext cx="8360229" cy="489702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922497" y="3647456"/>
            <a:ext cx="1730522" cy="1243916"/>
            <a:chOff x="4922497" y="3647456"/>
            <a:chExt cx="1730522" cy="124391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5736855" y="4011794"/>
              <a:ext cx="916164" cy="879578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22497" y="3647456"/>
              <a:ext cx="1628716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1. Place ligand here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008809" y="3647455"/>
            <a:ext cx="1368836" cy="1325469"/>
            <a:chOff x="7008809" y="3647455"/>
            <a:chExt cx="1368836" cy="1325469"/>
          </a:xfrm>
        </p:grpSpPr>
        <p:sp>
          <p:nvSpPr>
            <p:cNvPr id="11" name="TextBox 10"/>
            <p:cNvSpPr txBox="1"/>
            <p:nvPr/>
          </p:nvSpPr>
          <p:spPr>
            <a:xfrm>
              <a:off x="7008809" y="3647455"/>
              <a:ext cx="1368836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solidFill>
                    <a:srgbClr val="FF0000"/>
                  </a:solidFill>
                </a:rPr>
                <a:t>2.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Merge Ligand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7382936" y="3955232"/>
              <a:ext cx="310291" cy="1017692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236068" y="4737483"/>
            <a:ext cx="2157515" cy="534885"/>
            <a:chOff x="4236068" y="4737483"/>
            <a:chExt cx="2157515" cy="534885"/>
          </a:xfrm>
        </p:grpSpPr>
        <p:sp>
          <p:nvSpPr>
            <p:cNvPr id="14" name="TextBox 13"/>
            <p:cNvSpPr txBox="1"/>
            <p:nvPr/>
          </p:nvSpPr>
          <p:spPr>
            <a:xfrm>
              <a:off x="4236068" y="4737483"/>
              <a:ext cx="83811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3. Refine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5086411" y="4891371"/>
              <a:ext cx="1307172" cy="380997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606794" y="859246"/>
            <a:ext cx="2944419" cy="714430"/>
            <a:chOff x="3606794" y="1204017"/>
            <a:chExt cx="2944419" cy="714430"/>
          </a:xfrm>
        </p:grpSpPr>
        <p:sp>
          <p:nvSpPr>
            <p:cNvPr id="6" name="Freeform 5"/>
            <p:cNvSpPr/>
            <p:nvPr/>
          </p:nvSpPr>
          <p:spPr>
            <a:xfrm>
              <a:off x="6212541" y="1595718"/>
              <a:ext cx="338672" cy="322729"/>
            </a:xfrm>
            <a:custGeom>
              <a:avLst/>
              <a:gdLst>
                <a:gd name="connsiteX0" fmla="*/ 601397 w 627902"/>
                <a:gd name="connsiteY0" fmla="*/ 198782 h 609600"/>
                <a:gd name="connsiteX1" fmla="*/ 521884 w 627902"/>
                <a:gd name="connsiteY1" fmla="*/ 53008 h 609600"/>
                <a:gd name="connsiteX2" fmla="*/ 482128 w 627902"/>
                <a:gd name="connsiteY2" fmla="*/ 26504 h 609600"/>
                <a:gd name="connsiteX3" fmla="*/ 402615 w 627902"/>
                <a:gd name="connsiteY3" fmla="*/ 0 h 609600"/>
                <a:gd name="connsiteX4" fmla="*/ 164075 w 627902"/>
                <a:gd name="connsiteY4" fmla="*/ 13252 h 609600"/>
                <a:gd name="connsiteX5" fmla="*/ 124319 w 627902"/>
                <a:gd name="connsiteY5" fmla="*/ 39756 h 609600"/>
                <a:gd name="connsiteX6" fmla="*/ 31554 w 627902"/>
                <a:gd name="connsiteY6" fmla="*/ 119269 h 609600"/>
                <a:gd name="connsiteX7" fmla="*/ 18302 w 627902"/>
                <a:gd name="connsiteY7" fmla="*/ 371061 h 609600"/>
                <a:gd name="connsiteX8" fmla="*/ 44806 w 627902"/>
                <a:gd name="connsiteY8" fmla="*/ 450574 h 609600"/>
                <a:gd name="connsiteX9" fmla="*/ 84562 w 627902"/>
                <a:gd name="connsiteY9" fmla="*/ 490330 h 609600"/>
                <a:gd name="connsiteX10" fmla="*/ 150823 w 627902"/>
                <a:gd name="connsiteY10" fmla="*/ 569843 h 609600"/>
                <a:gd name="connsiteX11" fmla="*/ 283345 w 627902"/>
                <a:gd name="connsiteY11" fmla="*/ 609600 h 609600"/>
                <a:gd name="connsiteX12" fmla="*/ 362858 w 627902"/>
                <a:gd name="connsiteY12" fmla="*/ 596348 h 609600"/>
                <a:gd name="connsiteX13" fmla="*/ 482128 w 627902"/>
                <a:gd name="connsiteY13" fmla="*/ 530087 h 609600"/>
                <a:gd name="connsiteX14" fmla="*/ 548388 w 627902"/>
                <a:gd name="connsiteY14" fmla="*/ 463826 h 609600"/>
                <a:gd name="connsiteX15" fmla="*/ 561641 w 627902"/>
                <a:gd name="connsiteY15" fmla="*/ 424069 h 609600"/>
                <a:gd name="connsiteX16" fmla="*/ 588145 w 627902"/>
                <a:gd name="connsiteY16" fmla="*/ 384313 h 609600"/>
                <a:gd name="connsiteX17" fmla="*/ 614649 w 627902"/>
                <a:gd name="connsiteY17" fmla="*/ 304800 h 609600"/>
                <a:gd name="connsiteX18" fmla="*/ 627902 w 627902"/>
                <a:gd name="connsiteY18" fmla="*/ 265043 h 609600"/>
                <a:gd name="connsiteX19" fmla="*/ 614649 w 627902"/>
                <a:gd name="connsiteY19" fmla="*/ 198782 h 609600"/>
                <a:gd name="connsiteX20" fmla="*/ 601397 w 627902"/>
                <a:gd name="connsiteY20" fmla="*/ 198782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7902" h="609600">
                  <a:moveTo>
                    <a:pt x="601397" y="198782"/>
                  </a:moveTo>
                  <a:cubicBezTo>
                    <a:pt x="585936" y="174486"/>
                    <a:pt x="553390" y="98516"/>
                    <a:pt x="521884" y="53008"/>
                  </a:cubicBezTo>
                  <a:cubicBezTo>
                    <a:pt x="512818" y="39913"/>
                    <a:pt x="496682" y="32972"/>
                    <a:pt x="482128" y="26504"/>
                  </a:cubicBezTo>
                  <a:cubicBezTo>
                    <a:pt x="456598" y="15157"/>
                    <a:pt x="402615" y="0"/>
                    <a:pt x="402615" y="0"/>
                  </a:cubicBezTo>
                  <a:cubicBezTo>
                    <a:pt x="323102" y="4417"/>
                    <a:pt x="242911" y="1990"/>
                    <a:pt x="164075" y="13252"/>
                  </a:cubicBezTo>
                  <a:cubicBezTo>
                    <a:pt x="148308" y="15504"/>
                    <a:pt x="136412" y="29391"/>
                    <a:pt x="124319" y="39756"/>
                  </a:cubicBezTo>
                  <a:cubicBezTo>
                    <a:pt x="11846" y="136162"/>
                    <a:pt x="122824" y="58422"/>
                    <a:pt x="31554" y="119269"/>
                  </a:cubicBezTo>
                  <a:cubicBezTo>
                    <a:pt x="-7831" y="237421"/>
                    <a:pt x="-8090" y="203914"/>
                    <a:pt x="18302" y="371061"/>
                  </a:cubicBezTo>
                  <a:cubicBezTo>
                    <a:pt x="22659" y="398657"/>
                    <a:pt x="25051" y="430819"/>
                    <a:pt x="44806" y="450574"/>
                  </a:cubicBezTo>
                  <a:cubicBezTo>
                    <a:pt x="58058" y="463826"/>
                    <a:pt x="72564" y="475933"/>
                    <a:pt x="84562" y="490330"/>
                  </a:cubicBezTo>
                  <a:cubicBezTo>
                    <a:pt x="108738" y="519341"/>
                    <a:pt x="114778" y="549818"/>
                    <a:pt x="150823" y="569843"/>
                  </a:cubicBezTo>
                  <a:cubicBezTo>
                    <a:pt x="177224" y="584510"/>
                    <a:pt x="249121" y="601044"/>
                    <a:pt x="283345" y="609600"/>
                  </a:cubicBezTo>
                  <a:cubicBezTo>
                    <a:pt x="309849" y="605183"/>
                    <a:pt x="336628" y="602177"/>
                    <a:pt x="362858" y="596348"/>
                  </a:cubicBezTo>
                  <a:cubicBezTo>
                    <a:pt x="405707" y="586826"/>
                    <a:pt x="452850" y="559366"/>
                    <a:pt x="482128" y="530087"/>
                  </a:cubicBezTo>
                  <a:lnTo>
                    <a:pt x="548388" y="463826"/>
                  </a:lnTo>
                  <a:cubicBezTo>
                    <a:pt x="552806" y="450574"/>
                    <a:pt x="555394" y="436563"/>
                    <a:pt x="561641" y="424069"/>
                  </a:cubicBezTo>
                  <a:cubicBezTo>
                    <a:pt x="568764" y="409824"/>
                    <a:pt x="581677" y="398867"/>
                    <a:pt x="588145" y="384313"/>
                  </a:cubicBezTo>
                  <a:cubicBezTo>
                    <a:pt x="599492" y="358783"/>
                    <a:pt x="605814" y="331304"/>
                    <a:pt x="614649" y="304800"/>
                  </a:cubicBezTo>
                  <a:lnTo>
                    <a:pt x="627902" y="265043"/>
                  </a:lnTo>
                  <a:cubicBezTo>
                    <a:pt x="623484" y="242956"/>
                    <a:pt x="620112" y="220634"/>
                    <a:pt x="614649" y="198782"/>
                  </a:cubicBezTo>
                  <a:cubicBezTo>
                    <a:pt x="611261" y="185230"/>
                    <a:pt x="616858" y="223078"/>
                    <a:pt x="601397" y="198782"/>
                  </a:cubicBezTo>
                  <a:close/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06794" y="1204017"/>
              <a:ext cx="2786789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Untick ’</a:t>
              </a:r>
              <a:r>
                <a:rPr lang="en-US" sz="1400" b="1" dirty="0" err="1" smtClean="0">
                  <a:solidFill>
                    <a:srgbClr val="FF0000"/>
                  </a:solidFill>
                </a:rPr>
                <a:t>PanDDA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 model refinement’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83514" y="5657671"/>
            <a:ext cx="53101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XCE looks for the following files in the following order: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refine.pdb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/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refine.mtz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init.pdb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/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init.mtz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imple.pdb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/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dimple.mtz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340" y="5988481"/>
            <a:ext cx="2897191" cy="6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96229" y="246275"/>
            <a:ext cx="1637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Agenda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773853" y="1469600"/>
            <a:ext cx="424475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r>
              <a:rPr lang="en-US" sz="2400" b="1" dirty="0" smtClean="0"/>
              <a:t>Under the hood</a:t>
            </a:r>
            <a:endParaRPr lang="en-US" dirty="0" smtClean="0"/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r>
              <a:rPr lang="en-US" sz="2400" b="1" dirty="0" smtClean="0"/>
              <a:t>Data collection</a:t>
            </a:r>
            <a:endParaRPr lang="en-US" dirty="0" smtClean="0"/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r>
              <a:rPr lang="en-US" sz="2400" b="1" dirty="0" smtClean="0"/>
              <a:t>Initial refinement</a:t>
            </a:r>
            <a:endParaRPr lang="en-US" dirty="0" smtClean="0"/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r>
              <a:rPr lang="en-US" sz="2400" b="1" dirty="0" smtClean="0"/>
              <a:t>Model building &amp; refinement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r>
              <a:rPr lang="en-US" sz="2400" b="1" dirty="0" err="1" smtClean="0"/>
              <a:t>PanDDA</a:t>
            </a:r>
            <a:r>
              <a:rPr lang="en-US" sz="2400" b="1" dirty="0" smtClean="0"/>
              <a:t> group deposition</a:t>
            </a:r>
            <a:endParaRPr lang="en-US" dirty="0"/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r>
              <a:rPr lang="en-US" sz="2400" b="1" dirty="0" smtClean="0"/>
              <a:t>Outlook</a:t>
            </a:r>
          </a:p>
        </p:txBody>
      </p:sp>
    </p:spTree>
    <p:extLst>
      <p:ext uri="{BB962C8B-B14F-4D97-AF65-F5344CB8AC3E}">
        <p14:creationId xmlns:p14="http://schemas.microsoft.com/office/powerpoint/2010/main" val="87702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87932" y="55131"/>
            <a:ext cx="7870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XCE: interactive </a:t>
            </a:r>
            <a:r>
              <a:rPr lang="en-US" sz="3200" b="1" dirty="0"/>
              <a:t>modeling of covalent </a:t>
            </a:r>
            <a:r>
              <a:rPr lang="en-US" sz="3200" b="1" dirty="0" smtClean="0"/>
              <a:t>binders</a:t>
            </a:r>
            <a:endParaRPr lang="en-US" sz="3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87932" y="5595520"/>
            <a:ext cx="8024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u="sng" dirty="0" smtClean="0"/>
              <a:t>Process:</a:t>
            </a:r>
          </a:p>
          <a:p>
            <a:pPr marL="342900" indent="-342900">
              <a:buAutoNum type="arabicPeriod"/>
            </a:pPr>
            <a:r>
              <a:rPr lang="en-GB" b="1" dirty="0" smtClean="0"/>
              <a:t>Convert original ligand CIF with ACEDRG </a:t>
            </a:r>
            <a:r>
              <a:rPr lang="en-GB" sz="1400" b="1" dirty="0" smtClean="0"/>
              <a:t>(daft, but necessary due to nomenclature issues)</a:t>
            </a:r>
          </a:p>
          <a:p>
            <a:pPr marL="342900" indent="-342900">
              <a:buAutoNum type="arabicPeriod"/>
            </a:pPr>
            <a:r>
              <a:rPr lang="en-GB" b="1" dirty="0" smtClean="0"/>
              <a:t>Generate LINK parameters with ACEDRG</a:t>
            </a:r>
          </a:p>
          <a:p>
            <a:pPr marL="342900" indent="-342900">
              <a:buAutoNum type="arabicPeriod"/>
            </a:pPr>
            <a:r>
              <a:rPr lang="en-GB" b="1" dirty="0" smtClean="0"/>
              <a:t>Refine</a:t>
            </a:r>
            <a:endParaRPr lang="en-GB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053" y="714726"/>
            <a:ext cx="2520175" cy="49146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8" y="714727"/>
            <a:ext cx="5293513" cy="4914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09" y="2751109"/>
            <a:ext cx="902894" cy="56607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90038" y="3385544"/>
            <a:ext cx="3833506" cy="1772285"/>
            <a:chOff x="3690038" y="3385544"/>
            <a:chExt cx="3833506" cy="177228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864044" y="3754876"/>
              <a:ext cx="2659500" cy="140295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3690038" y="3385544"/>
              <a:ext cx="23480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1. Define covalent links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755972" y="2402455"/>
            <a:ext cx="2016060" cy="1167755"/>
            <a:chOff x="1755972" y="2402455"/>
            <a:chExt cx="2016060" cy="1167755"/>
          </a:xfrm>
        </p:grpSpPr>
        <p:sp>
          <p:nvSpPr>
            <p:cNvPr id="26" name="TextBox 25"/>
            <p:cNvSpPr txBox="1"/>
            <p:nvPr/>
          </p:nvSpPr>
          <p:spPr>
            <a:xfrm>
              <a:off x="2296243" y="2402455"/>
              <a:ext cx="14757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</a:rPr>
                <a:t>2. Click atoms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>
              <a:off x="1755972" y="2771787"/>
              <a:ext cx="1193575" cy="46907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2548992" y="2794702"/>
              <a:ext cx="356049" cy="775508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6537848" y="3680056"/>
            <a:ext cx="1841145" cy="1552593"/>
            <a:chOff x="6537848" y="3680056"/>
            <a:chExt cx="1841145" cy="1552593"/>
          </a:xfrm>
        </p:grpSpPr>
        <p:sp>
          <p:nvSpPr>
            <p:cNvPr id="25" name="TextBox 24"/>
            <p:cNvSpPr txBox="1"/>
            <p:nvPr/>
          </p:nvSpPr>
          <p:spPr>
            <a:xfrm>
              <a:off x="6537848" y="3680056"/>
              <a:ext cx="18411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</a:t>
              </a:r>
              <a:r>
                <a:rPr lang="en-US" smtClean="0">
                  <a:solidFill>
                    <a:srgbClr val="FF0000"/>
                  </a:solidFill>
                </a:rPr>
                <a:t>. </a:t>
              </a:r>
              <a:r>
                <a:rPr lang="en-US" dirty="0" smtClean="0">
                  <a:solidFill>
                    <a:srgbClr val="FF0000"/>
                  </a:solidFill>
                </a:rPr>
                <a:t>Create &amp; refine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7458420" y="4049388"/>
              <a:ext cx="706525" cy="118326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825869" y="4973163"/>
            <a:ext cx="52908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Limitation:</a:t>
            </a:r>
            <a:r>
              <a:rPr lang="en-US" b="1" dirty="0" smtClean="0">
                <a:solidFill>
                  <a:srgbClr val="FF0000"/>
                </a:solidFill>
              </a:rPr>
              <a:t> does not work in case bond order changes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70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0065" y="0"/>
            <a:ext cx="677217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Refinement of </a:t>
            </a:r>
            <a:r>
              <a:rPr lang="en-US" sz="3600" b="1" dirty="0" err="1" smtClean="0"/>
              <a:t>PanDDA</a:t>
            </a:r>
            <a:r>
              <a:rPr lang="en-US" sz="3600" b="1" dirty="0" smtClean="0"/>
              <a:t> models</a:t>
            </a:r>
          </a:p>
          <a:p>
            <a:pPr algn="ctr"/>
            <a:r>
              <a:rPr lang="en-US" sz="3200" b="1" u="sng" dirty="0" smtClean="0"/>
              <a:t>Strategy 1</a:t>
            </a:r>
            <a:r>
              <a:rPr lang="en-US" sz="3200" b="1" dirty="0" smtClean="0"/>
              <a:t>: export &amp; </a:t>
            </a:r>
            <a:r>
              <a:rPr lang="en-US" sz="3200" b="1" dirty="0" err="1" smtClean="0"/>
              <a:t>giant.quick_refine</a:t>
            </a:r>
            <a:endParaRPr lang="en-US" sz="32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40420" y="2894901"/>
            <a:ext cx="16192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pandda.inspect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4696" y="4018897"/>
            <a:ext cx="175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bound-</a:t>
            </a:r>
            <a:r>
              <a:rPr lang="en-US" dirty="0" err="1" smtClean="0"/>
              <a:t>state.pdb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6989" y="2894901"/>
            <a:ext cx="15629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pandda.export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4496" y="1574664"/>
            <a:ext cx="1811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ground-</a:t>
            </a:r>
            <a:r>
              <a:rPr lang="en-US" dirty="0" err="1" smtClean="0"/>
              <a:t>state.pdb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37262" y="287745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ensemble.pdb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42753" y="3827734"/>
            <a:ext cx="19137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giant.quick_refine</a:t>
            </a:r>
            <a:endParaRPr lang="en-US" dirty="0" smtClean="0"/>
          </a:p>
          <a:p>
            <a:pPr algn="ctr"/>
            <a:r>
              <a:rPr lang="en-US" dirty="0" smtClean="0"/>
              <a:t>(REFMAC)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61055" y="4942391"/>
            <a:ext cx="1811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ground-</a:t>
            </a:r>
            <a:r>
              <a:rPr lang="en-US" dirty="0" err="1" smtClean="0"/>
              <a:t>state.pdb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86670" y="4953700"/>
            <a:ext cx="175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bound-</a:t>
            </a:r>
            <a:r>
              <a:rPr lang="en-US" dirty="0" err="1" smtClean="0"/>
              <a:t>state.pdb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00962" y="5576881"/>
            <a:ext cx="7169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COOT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50064" y="1943996"/>
            <a:ext cx="0" cy="9509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250064" y="3264233"/>
            <a:ext cx="1" cy="7546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3"/>
            <a:endCxn id="8" idx="1"/>
          </p:cNvCxnSpPr>
          <p:nvPr/>
        </p:nvCxnSpPr>
        <p:spPr>
          <a:xfrm>
            <a:off x="2155633" y="1759330"/>
            <a:ext cx="1111356" cy="1320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3"/>
            <a:endCxn id="8" idx="1"/>
          </p:cNvCxnSpPr>
          <p:nvPr/>
        </p:nvCxnSpPr>
        <p:spPr>
          <a:xfrm flipV="1">
            <a:off x="2125432" y="3079567"/>
            <a:ext cx="1141557" cy="11239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0" idx="1"/>
          </p:cNvCxnSpPr>
          <p:nvPr/>
        </p:nvCxnSpPr>
        <p:spPr>
          <a:xfrm flipV="1">
            <a:off x="4877943" y="3062119"/>
            <a:ext cx="1159319" cy="17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11" idx="0"/>
          </p:cNvCxnSpPr>
          <p:nvPr/>
        </p:nvCxnSpPr>
        <p:spPr>
          <a:xfrm>
            <a:off x="6799650" y="3246785"/>
            <a:ext cx="0" cy="5809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1" idx="2"/>
            <a:endCxn id="12" idx="0"/>
          </p:cNvCxnSpPr>
          <p:nvPr/>
        </p:nvCxnSpPr>
        <p:spPr>
          <a:xfrm rot="5400000">
            <a:off x="5898974" y="4041715"/>
            <a:ext cx="468326" cy="133302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1" idx="2"/>
            <a:endCxn id="13" idx="0"/>
          </p:cNvCxnSpPr>
          <p:nvPr/>
        </p:nvCxnSpPr>
        <p:spPr>
          <a:xfrm rot="16200000" flipH="1">
            <a:off x="6941027" y="4332688"/>
            <a:ext cx="479635" cy="7623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2"/>
            <a:endCxn id="14" idx="0"/>
          </p:cNvCxnSpPr>
          <p:nvPr/>
        </p:nvCxnSpPr>
        <p:spPr>
          <a:xfrm flipH="1">
            <a:off x="7559458" y="5323032"/>
            <a:ext cx="2580" cy="2538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14" idx="2"/>
            <a:endCxn id="10" idx="3"/>
          </p:cNvCxnSpPr>
          <p:nvPr/>
        </p:nvCxnSpPr>
        <p:spPr>
          <a:xfrm rot="5400000" flipH="1" flipV="1">
            <a:off x="6118701" y="4502876"/>
            <a:ext cx="2884094" cy="2580"/>
          </a:xfrm>
          <a:prstGeom prst="bentConnector4">
            <a:avLst>
              <a:gd name="adj1" fmla="val -7926"/>
              <a:gd name="adj2" fmla="val 4832759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12" idx="2"/>
            <a:endCxn id="10" idx="3"/>
          </p:cNvCxnSpPr>
          <p:nvPr/>
        </p:nvCxnSpPr>
        <p:spPr>
          <a:xfrm rot="5400000" flipH="1" flipV="1">
            <a:off x="5389529" y="3139214"/>
            <a:ext cx="2249604" cy="2095414"/>
          </a:xfrm>
          <a:prstGeom prst="bentConnector4">
            <a:avLst>
              <a:gd name="adj1" fmla="val -38461"/>
              <a:gd name="adj2" fmla="val 15896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304047" y="1416322"/>
            <a:ext cx="245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7030A0"/>
                </a:solidFill>
              </a:rPr>
              <a:t>PanDDA</a:t>
            </a:r>
            <a:r>
              <a:rPr lang="en-US" sz="2400" b="1" dirty="0" smtClean="0">
                <a:solidFill>
                  <a:srgbClr val="7030A0"/>
                </a:solidFill>
              </a:rPr>
              <a:t> directory</a:t>
            </a:r>
            <a:endParaRPr lang="en-US" sz="2400" b="1" dirty="0">
              <a:solidFill>
                <a:srgbClr val="7030A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114800" y="1423772"/>
            <a:ext cx="2933700" cy="305029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600140" y="1867793"/>
            <a:ext cx="2312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Project directory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542" y="5286469"/>
            <a:ext cx="3906603" cy="1015663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All modelling must be done in </a:t>
            </a:r>
            <a:r>
              <a:rPr lang="en-US" sz="2000" b="1" dirty="0" err="1" smtClean="0">
                <a:solidFill>
                  <a:srgbClr val="FF0000"/>
                </a:solidFill>
              </a:rPr>
              <a:t>pandda.inspect</a:t>
            </a:r>
            <a:r>
              <a:rPr lang="en-US" sz="2000" b="1" dirty="0" smtClean="0">
                <a:solidFill>
                  <a:srgbClr val="FF0000"/>
                </a:solidFill>
              </a:rPr>
              <a:t>, refinement is only for weight adjustment and review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8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89" y="1620207"/>
            <a:ext cx="8229600" cy="3627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0065" y="0"/>
            <a:ext cx="677217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Refinement of </a:t>
            </a:r>
            <a:r>
              <a:rPr lang="en-US" sz="3600" b="1" dirty="0" err="1" smtClean="0"/>
              <a:t>PanDDA</a:t>
            </a:r>
            <a:r>
              <a:rPr lang="en-US" sz="3600" b="1" dirty="0" smtClean="0"/>
              <a:t> models</a:t>
            </a:r>
          </a:p>
          <a:p>
            <a:pPr algn="ctr"/>
            <a:r>
              <a:rPr lang="en-US" sz="3200" b="1" u="sng" dirty="0" smtClean="0"/>
              <a:t>Strategy 1</a:t>
            </a:r>
            <a:r>
              <a:rPr lang="en-US" sz="3200" b="1" dirty="0" smtClean="0"/>
              <a:t>: export &amp; </a:t>
            </a:r>
            <a:r>
              <a:rPr lang="en-US" sz="3200" b="1" dirty="0" err="1" smtClean="0"/>
              <a:t>giant.quick_refine</a:t>
            </a:r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29248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7629" y="1331899"/>
            <a:ext cx="8544839" cy="3183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5400" b="1" dirty="0" smtClean="0"/>
              <a:t>Model building &amp; refinement</a:t>
            </a:r>
          </a:p>
          <a:p>
            <a:pPr algn="ctr">
              <a:lnSpc>
                <a:spcPct val="200000"/>
              </a:lnSpc>
            </a:pPr>
            <a:r>
              <a:rPr lang="en-US" sz="5400" b="1" dirty="0" smtClean="0"/>
              <a:t>Questions?</a:t>
            </a:r>
            <a:endParaRPr 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205853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4884" y="1217121"/>
            <a:ext cx="906815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GB" sz="2000" b="1" dirty="0" smtClean="0"/>
              <a:t>Many structures to deposit (10s per fragment campaign)</a:t>
            </a:r>
          </a:p>
        </p:txBody>
      </p:sp>
      <p:sp>
        <p:nvSpPr>
          <p:cNvPr id="4" name="Rectangle 3"/>
          <p:cNvSpPr/>
          <p:nvPr/>
        </p:nvSpPr>
        <p:spPr>
          <a:xfrm>
            <a:off x="856983" y="1662126"/>
            <a:ext cx="56942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Automated </a:t>
            </a:r>
            <a:r>
              <a:rPr lang="en-GB" dirty="0" err="1"/>
              <a:t>mmCIF</a:t>
            </a:r>
            <a:r>
              <a:rPr lang="en-GB" dirty="0"/>
              <a:t> file generation in </a:t>
            </a:r>
            <a:r>
              <a:rPr lang="en-GB" dirty="0" err="1" smtClean="0"/>
              <a:t>XChemExplorer</a:t>
            </a:r>
            <a:r>
              <a:rPr lang="en-GB" dirty="0" smtClean="0"/>
              <a:t> for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PDB group deposition system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8083" y="219664"/>
            <a:ext cx="5313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PanDDA</a:t>
            </a:r>
            <a:r>
              <a:rPr lang="en-US" sz="3600" b="1" dirty="0" smtClean="0"/>
              <a:t> group depositions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3365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3908" y="-22843"/>
            <a:ext cx="435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PDB group deposition</a:t>
            </a:r>
            <a:endParaRPr lang="en-GB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17271" y="4593980"/>
            <a:ext cx="1479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err="1" smtClean="0"/>
              <a:t>XChemExplorer</a:t>
            </a:r>
            <a:endParaRPr lang="en-GB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952" y="3909018"/>
            <a:ext cx="2941750" cy="25760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9" y="2506207"/>
            <a:ext cx="3354165" cy="2089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02" y="772840"/>
            <a:ext cx="2380710" cy="22479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0" y="6581001"/>
            <a:ext cx="2622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 smtClean="0"/>
              <a:t>tkrojer.github.io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XChemExplorer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979958" y="6501323"/>
            <a:ext cx="2668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smtClean="0"/>
              <a:t>PDB group deposition system</a:t>
            </a:r>
            <a:endParaRPr lang="en-GB" sz="1600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178802" y="3069359"/>
            <a:ext cx="2506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smtClean="0"/>
              <a:t>XCE deposition preparation</a:t>
            </a:r>
            <a:endParaRPr lang="en-GB" sz="1600" b="1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29253" t="21189" r="29851" b="27568"/>
          <a:stretch/>
        </p:blipFill>
        <p:spPr>
          <a:xfrm>
            <a:off x="977686" y="734721"/>
            <a:ext cx="959573" cy="1285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8537" y="832650"/>
            <a:ext cx="838975" cy="11596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36971" y="5265291"/>
            <a:ext cx="294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ound-state.tar.bz2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round-state.bar.bz2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914054" y="1513663"/>
            <a:ext cx="9343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254807" y="2218186"/>
            <a:ext cx="39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H="1">
            <a:off x="2993105" y="2218186"/>
            <a:ext cx="39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158283" y="5549721"/>
            <a:ext cx="39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977686" y="4793673"/>
            <a:ext cx="1074398" cy="756049"/>
          </a:xfrm>
          <a:prstGeom prst="bentConnector3">
            <a:avLst>
              <a:gd name="adj1" fmla="val 143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59512" y="734721"/>
            <a:ext cx="1388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Authors,</a:t>
            </a:r>
          </a:p>
          <a:p>
            <a:r>
              <a:rPr lang="en-US" sz="1200" b="1" i="1" dirty="0" smtClean="0"/>
              <a:t>Title,</a:t>
            </a:r>
          </a:p>
          <a:p>
            <a:r>
              <a:rPr lang="en-US" sz="1200" b="1" i="1" dirty="0" smtClean="0"/>
              <a:t>Sequence,</a:t>
            </a:r>
          </a:p>
          <a:p>
            <a:r>
              <a:rPr lang="en-US" sz="1200" b="1" i="1" dirty="0" smtClean="0"/>
              <a:t>Expression system,</a:t>
            </a:r>
          </a:p>
          <a:p>
            <a:r>
              <a:rPr lang="en-US" sz="1200" b="1" i="1" dirty="0" smtClean="0"/>
              <a:t>etc.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1171" y="1011070"/>
            <a:ext cx="5164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PDB</a:t>
            </a:r>
          </a:p>
          <a:p>
            <a:r>
              <a:rPr lang="en-US" sz="1400" b="1" dirty="0" smtClean="0"/>
              <a:t>MTZ</a:t>
            </a:r>
          </a:p>
          <a:p>
            <a:r>
              <a:rPr lang="en-US" sz="1400" b="1" dirty="0" smtClean="0"/>
              <a:t>LOG</a:t>
            </a:r>
            <a:endParaRPr 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555383" y="673752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Beamline,</a:t>
            </a:r>
          </a:p>
          <a:p>
            <a:r>
              <a:rPr lang="en-US" sz="1200" b="1" i="1" dirty="0" smtClean="0"/>
              <a:t>Date,</a:t>
            </a:r>
          </a:p>
          <a:p>
            <a:r>
              <a:rPr lang="en-US" sz="1200" b="1" i="1" dirty="0" smtClean="0"/>
              <a:t>etc.</a:t>
            </a:r>
            <a:endParaRPr lang="en-US" sz="1200" b="1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1013902" y="4979518"/>
            <a:ext cx="1080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2">
                    <a:lumMod val="75000"/>
                  </a:schemeClr>
                </a:solidFill>
              </a:rPr>
              <a:t>pdb_extract</a:t>
            </a:r>
            <a:endParaRPr lang="en-US" sz="14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400" b="1" dirty="0" err="1" smtClean="0">
                <a:solidFill>
                  <a:schemeClr val="accent2">
                    <a:lumMod val="75000"/>
                  </a:schemeClr>
                </a:solidFill>
              </a:rPr>
              <a:t>Sf_convert</a:t>
            </a:r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100"/>
            <a:ext cx="9144000" cy="57612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2408" y="12700"/>
            <a:ext cx="5858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XCE: </a:t>
            </a:r>
            <a:r>
              <a:rPr lang="en-GB" sz="3600" b="1" smtClean="0"/>
              <a:t>step-by-step instructions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67613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4028" y="0"/>
            <a:ext cx="625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/>
              <a:t>non-</a:t>
            </a:r>
            <a:r>
              <a:rPr lang="en-US" sz="3600" b="1" dirty="0" err="1" smtClean="0"/>
              <a:t>PanDDA</a:t>
            </a:r>
            <a:r>
              <a:rPr lang="en-US" sz="3600" b="1" dirty="0" smtClean="0"/>
              <a:t> group depositions</a:t>
            </a:r>
            <a:endParaRPr lang="en-US" sz="3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100"/>
            <a:ext cx="9144000" cy="57612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4059" y="1909483"/>
            <a:ext cx="4767267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check: do NOT include </a:t>
            </a:r>
            <a:r>
              <a:rPr lang="en-US" sz="2000" b="1" dirty="0" err="1" smtClean="0">
                <a:solidFill>
                  <a:srgbClr val="FF0000"/>
                </a:solidFill>
              </a:rPr>
              <a:t>PanDDA</a:t>
            </a:r>
            <a:r>
              <a:rPr lang="en-US" sz="2000" b="1" dirty="0" smtClean="0">
                <a:solidFill>
                  <a:srgbClr val="FF0000"/>
                </a:solidFill>
              </a:rPr>
              <a:t> event maps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37030" y="2225487"/>
            <a:ext cx="322732" cy="329453"/>
          </a:xfrm>
          <a:custGeom>
            <a:avLst/>
            <a:gdLst>
              <a:gd name="connsiteX0" fmla="*/ 268941 w 322732"/>
              <a:gd name="connsiteY0" fmla="*/ 40341 h 329453"/>
              <a:gd name="connsiteX1" fmla="*/ 242047 w 322732"/>
              <a:gd name="connsiteY1" fmla="*/ 26894 h 329453"/>
              <a:gd name="connsiteX2" fmla="*/ 201706 w 322732"/>
              <a:gd name="connsiteY2" fmla="*/ 13447 h 329453"/>
              <a:gd name="connsiteX3" fmla="*/ 181535 w 322732"/>
              <a:gd name="connsiteY3" fmla="*/ 6724 h 329453"/>
              <a:gd name="connsiteX4" fmla="*/ 147918 w 322732"/>
              <a:gd name="connsiteY4" fmla="*/ 0 h 329453"/>
              <a:gd name="connsiteX5" fmla="*/ 60512 w 322732"/>
              <a:gd name="connsiteY5" fmla="*/ 6724 h 329453"/>
              <a:gd name="connsiteX6" fmla="*/ 40341 w 322732"/>
              <a:gd name="connsiteY6" fmla="*/ 13447 h 329453"/>
              <a:gd name="connsiteX7" fmla="*/ 33618 w 322732"/>
              <a:gd name="connsiteY7" fmla="*/ 33618 h 329453"/>
              <a:gd name="connsiteX8" fmla="*/ 0 w 322732"/>
              <a:gd name="connsiteY8" fmla="*/ 94130 h 329453"/>
              <a:gd name="connsiteX9" fmla="*/ 13447 w 322732"/>
              <a:gd name="connsiteY9" fmla="*/ 221877 h 329453"/>
              <a:gd name="connsiteX10" fmla="*/ 20171 w 322732"/>
              <a:gd name="connsiteY10" fmla="*/ 248771 h 329453"/>
              <a:gd name="connsiteX11" fmla="*/ 40341 w 322732"/>
              <a:gd name="connsiteY11" fmla="*/ 262218 h 329453"/>
              <a:gd name="connsiteX12" fmla="*/ 53788 w 322732"/>
              <a:gd name="connsiteY12" fmla="*/ 282389 h 329453"/>
              <a:gd name="connsiteX13" fmla="*/ 100853 w 322732"/>
              <a:gd name="connsiteY13" fmla="*/ 309283 h 329453"/>
              <a:gd name="connsiteX14" fmla="*/ 127747 w 322732"/>
              <a:gd name="connsiteY14" fmla="*/ 316006 h 329453"/>
              <a:gd name="connsiteX15" fmla="*/ 168088 w 322732"/>
              <a:gd name="connsiteY15" fmla="*/ 329453 h 329453"/>
              <a:gd name="connsiteX16" fmla="*/ 255494 w 322732"/>
              <a:gd name="connsiteY16" fmla="*/ 322730 h 329453"/>
              <a:gd name="connsiteX17" fmla="*/ 282388 w 322732"/>
              <a:gd name="connsiteY17" fmla="*/ 282389 h 329453"/>
              <a:gd name="connsiteX18" fmla="*/ 295835 w 322732"/>
              <a:gd name="connsiteY18" fmla="*/ 268941 h 329453"/>
              <a:gd name="connsiteX19" fmla="*/ 322729 w 322732"/>
              <a:gd name="connsiteY19" fmla="*/ 208430 h 329453"/>
              <a:gd name="connsiteX20" fmla="*/ 309282 w 322732"/>
              <a:gd name="connsiteY20" fmla="*/ 80683 h 329453"/>
              <a:gd name="connsiteX21" fmla="*/ 295835 w 322732"/>
              <a:gd name="connsiteY21" fmla="*/ 60512 h 329453"/>
              <a:gd name="connsiteX22" fmla="*/ 268941 w 322732"/>
              <a:gd name="connsiteY22" fmla="*/ 40341 h 329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22732" h="329453">
                <a:moveTo>
                  <a:pt x="268941" y="40341"/>
                </a:moveTo>
                <a:cubicBezTo>
                  <a:pt x="259976" y="34738"/>
                  <a:pt x="251353" y="30616"/>
                  <a:pt x="242047" y="26894"/>
                </a:cubicBezTo>
                <a:cubicBezTo>
                  <a:pt x="228886" y="21630"/>
                  <a:pt x="215153" y="17929"/>
                  <a:pt x="201706" y="13447"/>
                </a:cubicBezTo>
                <a:cubicBezTo>
                  <a:pt x="194982" y="11206"/>
                  <a:pt x="188485" y="8114"/>
                  <a:pt x="181535" y="6724"/>
                </a:cubicBezTo>
                <a:lnTo>
                  <a:pt x="147918" y="0"/>
                </a:lnTo>
                <a:cubicBezTo>
                  <a:pt x="118783" y="2241"/>
                  <a:pt x="89508" y="3100"/>
                  <a:pt x="60512" y="6724"/>
                </a:cubicBezTo>
                <a:cubicBezTo>
                  <a:pt x="53479" y="7603"/>
                  <a:pt x="45352" y="8436"/>
                  <a:pt x="40341" y="13447"/>
                </a:cubicBezTo>
                <a:cubicBezTo>
                  <a:pt x="35330" y="18458"/>
                  <a:pt x="37060" y="27423"/>
                  <a:pt x="33618" y="33618"/>
                </a:cubicBezTo>
                <a:cubicBezTo>
                  <a:pt x="-4916" y="102981"/>
                  <a:pt x="15215" y="48486"/>
                  <a:pt x="0" y="94130"/>
                </a:cubicBezTo>
                <a:cubicBezTo>
                  <a:pt x="10832" y="267422"/>
                  <a:pt x="-5360" y="156053"/>
                  <a:pt x="13447" y="221877"/>
                </a:cubicBezTo>
                <a:cubicBezTo>
                  <a:pt x="15986" y="230762"/>
                  <a:pt x="15045" y="241082"/>
                  <a:pt x="20171" y="248771"/>
                </a:cubicBezTo>
                <a:cubicBezTo>
                  <a:pt x="24653" y="255494"/>
                  <a:pt x="33618" y="257736"/>
                  <a:pt x="40341" y="262218"/>
                </a:cubicBezTo>
                <a:cubicBezTo>
                  <a:pt x="44823" y="268942"/>
                  <a:pt x="48074" y="276675"/>
                  <a:pt x="53788" y="282389"/>
                </a:cubicBezTo>
                <a:cubicBezTo>
                  <a:pt x="61590" y="290191"/>
                  <a:pt x="92417" y="306119"/>
                  <a:pt x="100853" y="309283"/>
                </a:cubicBezTo>
                <a:cubicBezTo>
                  <a:pt x="109505" y="312527"/>
                  <a:pt x="118896" y="313351"/>
                  <a:pt x="127747" y="316006"/>
                </a:cubicBezTo>
                <a:cubicBezTo>
                  <a:pt x="141324" y="320079"/>
                  <a:pt x="168088" y="329453"/>
                  <a:pt x="168088" y="329453"/>
                </a:cubicBezTo>
                <a:cubicBezTo>
                  <a:pt x="197223" y="327212"/>
                  <a:pt x="227145" y="329817"/>
                  <a:pt x="255494" y="322730"/>
                </a:cubicBezTo>
                <a:cubicBezTo>
                  <a:pt x="279632" y="316696"/>
                  <a:pt x="273437" y="297309"/>
                  <a:pt x="282388" y="282389"/>
                </a:cubicBezTo>
                <a:cubicBezTo>
                  <a:pt x="285649" y="276953"/>
                  <a:pt x="291353" y="273424"/>
                  <a:pt x="295835" y="268941"/>
                </a:cubicBezTo>
                <a:cubicBezTo>
                  <a:pt x="311837" y="220934"/>
                  <a:pt x="301419" y="240394"/>
                  <a:pt x="322729" y="208430"/>
                </a:cubicBezTo>
                <a:cubicBezTo>
                  <a:pt x="322111" y="198544"/>
                  <a:pt x="326077" y="114273"/>
                  <a:pt x="309282" y="80683"/>
                </a:cubicBezTo>
                <a:cubicBezTo>
                  <a:pt x="305668" y="73455"/>
                  <a:pt x="301916" y="65833"/>
                  <a:pt x="295835" y="60512"/>
                </a:cubicBezTo>
                <a:cubicBezTo>
                  <a:pt x="263679" y="32375"/>
                  <a:pt x="277906" y="45944"/>
                  <a:pt x="268941" y="4034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3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4884" y="1217121"/>
            <a:ext cx="906815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GB" sz="2000" b="1" dirty="0" smtClean="0"/>
              <a:t>Many structures to deposit (10s per fragment campaign)</a:t>
            </a:r>
          </a:p>
        </p:txBody>
      </p:sp>
      <p:sp>
        <p:nvSpPr>
          <p:cNvPr id="4" name="Rectangle 3"/>
          <p:cNvSpPr/>
          <p:nvPr/>
        </p:nvSpPr>
        <p:spPr>
          <a:xfrm>
            <a:off x="856983" y="1662126"/>
            <a:ext cx="56942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Automated </a:t>
            </a:r>
            <a:r>
              <a:rPr lang="en-GB" dirty="0" err="1"/>
              <a:t>mmCIF</a:t>
            </a:r>
            <a:r>
              <a:rPr lang="en-GB" dirty="0"/>
              <a:t> file generation in </a:t>
            </a:r>
            <a:r>
              <a:rPr lang="en-GB" dirty="0" err="1" smtClean="0"/>
              <a:t>XChemExplorer</a:t>
            </a:r>
            <a:r>
              <a:rPr lang="en-GB" dirty="0" smtClean="0"/>
              <a:t> for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PDB group deposition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856983" y="3837599"/>
            <a:ext cx="614102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Inclusion of </a:t>
            </a:r>
            <a:r>
              <a:rPr lang="en-GB" dirty="0" err="1"/>
              <a:t>PanDDA</a:t>
            </a:r>
            <a:r>
              <a:rPr lang="en-GB" dirty="0"/>
              <a:t> event map in deposited SF </a:t>
            </a:r>
            <a:r>
              <a:rPr lang="en-GB" dirty="0" err="1"/>
              <a:t>mmCIF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404884" y="2944960"/>
            <a:ext cx="64531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GB" sz="2000" b="1" dirty="0"/>
              <a:t>Modelled ligands sometimes weak in 2fofc maps, </a:t>
            </a:r>
          </a:p>
          <a:p>
            <a:pPr>
              <a:lnSpc>
                <a:spcPct val="150000"/>
              </a:lnSpc>
            </a:pPr>
            <a:r>
              <a:rPr lang="en-GB" sz="2000" b="1" dirty="0" smtClean="0"/>
              <a:t>i.e</a:t>
            </a:r>
            <a:r>
              <a:rPr lang="en-GB" sz="2000" b="1" dirty="0"/>
              <a:t>. evidence for ligand not obvious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8083" y="219664"/>
            <a:ext cx="5313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PanDDA</a:t>
            </a:r>
            <a:r>
              <a:rPr lang="en-US" sz="3600" b="1" dirty="0" smtClean="0"/>
              <a:t> group depositions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5695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79" y="1199119"/>
            <a:ext cx="6689643" cy="4459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94271" y="5750879"/>
            <a:ext cx="112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2fofc map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1989" y="275958"/>
            <a:ext cx="87520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/>
              <a:t>Inclusion of </a:t>
            </a:r>
            <a:r>
              <a:rPr lang="en-GB" sz="3200" b="1" dirty="0" err="1" smtClean="0"/>
              <a:t>PanDDA</a:t>
            </a:r>
            <a:r>
              <a:rPr lang="en-GB" sz="3200" b="1" dirty="0" smtClean="0"/>
              <a:t> event map in PDB deposition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3905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2246" y="601997"/>
            <a:ext cx="805797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XCE records a plethora of information in a SQLite DB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But most relevant information is contained in the file system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Manual changes to the files can be made at any time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Modified models can be brought back into XCE if filenames adhere to convention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Original files are stored in subfolders in sample folder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/>
              <a:t>Symlinks</a:t>
            </a:r>
            <a:r>
              <a:rPr lang="en-US" dirty="0" smtClean="0"/>
              <a:t> with </a:t>
            </a:r>
            <a:r>
              <a:rPr lang="en-US" b="1" u="sng" dirty="0" smtClean="0"/>
              <a:t>reserved</a:t>
            </a:r>
            <a:r>
              <a:rPr lang="en-US" dirty="0" smtClean="0"/>
              <a:t> file names point to original files: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2475" y="0"/>
            <a:ext cx="3691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Design philosophy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586557" y="3789317"/>
            <a:ext cx="5989642" cy="2880000"/>
            <a:chOff x="763683" y="3245162"/>
            <a:chExt cx="7950200" cy="38227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683" y="3245162"/>
              <a:ext cx="7924800" cy="345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683" y="6699562"/>
              <a:ext cx="7950200" cy="3683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6936" y="3248856"/>
            <a:ext cx="3079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e.g. sample folder 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Mpro-x10255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92515" y="5721144"/>
            <a:ext cx="622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800" b="1" dirty="0" smtClean="0"/>
              <a:t>…</a:t>
            </a:r>
            <a:endParaRPr lang="en-US" sz="4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486483" y="5976343"/>
            <a:ext cx="622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800" b="1" dirty="0" smtClean="0"/>
              <a:t>…</a:t>
            </a:r>
            <a:endParaRPr lang="en-US" sz="4800" b="1" dirty="0"/>
          </a:p>
        </p:txBody>
      </p:sp>
      <p:sp>
        <p:nvSpPr>
          <p:cNvPr id="15" name="Rectangle 14"/>
          <p:cNvSpPr/>
          <p:nvPr/>
        </p:nvSpPr>
        <p:spPr>
          <a:xfrm>
            <a:off x="1463040" y="4790993"/>
            <a:ext cx="72000" cy="61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63040" y="3804482"/>
            <a:ext cx="72000" cy="432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63040" y="4307897"/>
            <a:ext cx="72000" cy="43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463040" y="5487954"/>
            <a:ext cx="72000" cy="612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463040" y="6191687"/>
            <a:ext cx="72000" cy="43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4943" y="6389362"/>
            <a:ext cx="78440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_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diffrn.details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  "data for ligand evidence map (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PanDDA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event map), event_map1.mtz"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79" y="1199119"/>
            <a:ext cx="6689643" cy="4459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46125" y="5551231"/>
            <a:ext cx="199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PanDDA</a:t>
            </a:r>
            <a:r>
              <a:rPr lang="en-US" dirty="0" smtClean="0"/>
              <a:t> event map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1989" y="275958"/>
            <a:ext cx="87520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/>
              <a:t>Inclusion of </a:t>
            </a:r>
            <a:r>
              <a:rPr lang="en-GB" sz="3200" b="1" dirty="0" err="1" smtClean="0"/>
              <a:t>PanDDA</a:t>
            </a:r>
            <a:r>
              <a:rPr lang="en-GB" sz="3200" b="1" dirty="0" smtClean="0"/>
              <a:t> event map in PDB deposition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0575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0309" y="3126923"/>
            <a:ext cx="2258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smtClean="0"/>
              <a:t>Ligand-bound structures</a:t>
            </a:r>
            <a:endParaRPr lang="en-US" sz="1600" b="1" i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2421208" y="1472228"/>
            <a:ext cx="2360719" cy="1614403"/>
            <a:chOff x="1663313" y="4181528"/>
            <a:chExt cx="2360719" cy="1614403"/>
          </a:xfrm>
        </p:grpSpPr>
        <p:grpSp>
          <p:nvGrpSpPr>
            <p:cNvPr id="14" name="Group 13"/>
            <p:cNvGrpSpPr/>
            <p:nvPr/>
          </p:nvGrpSpPr>
          <p:grpSpPr>
            <a:xfrm>
              <a:off x="1663313" y="4181528"/>
              <a:ext cx="2360719" cy="1614403"/>
              <a:chOff x="1663313" y="4181528"/>
              <a:chExt cx="2360719" cy="1614403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1835771" y="4362314"/>
                <a:ext cx="2188261" cy="143361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781029" y="4298693"/>
                <a:ext cx="2188261" cy="143361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1717409" y="4243950"/>
                <a:ext cx="2188261" cy="143361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1663313" y="4181528"/>
                <a:ext cx="2188261" cy="143361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910145" y="4295925"/>
              <a:ext cx="1626023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 dirty="0" err="1" smtClean="0"/>
                <a:t>bound_state.pdb</a:t>
              </a:r>
              <a:endParaRPr lang="en-US" sz="1400" b="1" dirty="0" smtClean="0"/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F</a:t>
              </a:r>
              <a:r>
                <a:rPr lang="en-US" sz="1400" baseline="-25000" dirty="0" smtClean="0"/>
                <a:t>obs</a:t>
              </a:r>
              <a:r>
                <a:rPr lang="en-US" sz="1400" dirty="0" smtClean="0"/>
                <a:t>, </a:t>
              </a:r>
              <a:r>
                <a:rPr lang="en-US" sz="1400" dirty="0" err="1" smtClean="0"/>
                <a:t>SIGF</a:t>
              </a:r>
              <a:r>
                <a:rPr lang="en-US" sz="1400" baseline="-25000" dirty="0" err="1" smtClean="0"/>
                <a:t>obs</a:t>
              </a:r>
              <a:endParaRPr lang="en-US" sz="1400" baseline="-25000" dirty="0" smtClean="0"/>
            </a:p>
            <a:p>
              <a:pPr>
                <a:lnSpc>
                  <a:spcPct val="150000"/>
                </a:lnSpc>
              </a:pPr>
              <a:r>
                <a:rPr lang="en-US" sz="1400" dirty="0" err="1" smtClean="0"/>
                <a:t>F</a:t>
              </a:r>
              <a:r>
                <a:rPr lang="en-US" sz="1400" baseline="-25000" dirty="0" err="1" smtClean="0"/>
                <a:t>event</a:t>
              </a:r>
              <a:r>
                <a:rPr lang="en-US" sz="1400" baseline="-25000" dirty="0" smtClean="0"/>
                <a:t>_&lt;n&gt;</a:t>
              </a:r>
              <a:r>
                <a:rPr lang="en-US" sz="1400" dirty="0" smtClean="0"/>
                <a:t>, </a:t>
              </a:r>
              <a:r>
                <a:rPr lang="en-US" sz="1400" dirty="0" err="1" smtClean="0"/>
                <a:t>PHI</a:t>
              </a:r>
              <a:r>
                <a:rPr lang="en-US" sz="1400" baseline="-25000" dirty="0" err="1" smtClean="0"/>
                <a:t>event</a:t>
              </a:r>
              <a:r>
                <a:rPr lang="en-US" sz="1400" baseline="-25000" dirty="0" smtClean="0"/>
                <a:t>_&lt;n&gt;</a:t>
              </a:r>
              <a:endParaRPr lang="en-US" sz="1400" baseline="-25000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95" y="578895"/>
            <a:ext cx="1271658" cy="4338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946112" y="226502"/>
            <a:ext cx="6028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err="1" smtClean="0"/>
              <a:t>PanDDA</a:t>
            </a:r>
            <a:r>
              <a:rPr lang="en-GB" sz="3600" b="1" dirty="0" smtClean="0"/>
              <a:t> PDB group deposition</a:t>
            </a:r>
            <a:endParaRPr lang="en-GB" sz="3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539591" y="1635313"/>
            <a:ext cx="8130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PDB ID 1</a:t>
            </a:r>
          </a:p>
          <a:p>
            <a:r>
              <a:rPr lang="en-US" sz="1400" dirty="0" smtClean="0"/>
              <a:t>PDB ID 2</a:t>
            </a:r>
          </a:p>
          <a:p>
            <a:r>
              <a:rPr lang="en-US" sz="1400" dirty="0" smtClean="0"/>
              <a:t>PDB ID 3</a:t>
            </a:r>
          </a:p>
          <a:p>
            <a:r>
              <a:rPr lang="en-US" sz="1400" dirty="0" smtClean="0"/>
              <a:t>PDB ID 4</a:t>
            </a:r>
            <a:endParaRPr lang="en-US" sz="1400" dirty="0"/>
          </a:p>
        </p:txBody>
      </p:sp>
      <p:sp>
        <p:nvSpPr>
          <p:cNvPr id="27" name="Rounded Rectangle 26"/>
          <p:cNvSpPr/>
          <p:nvPr/>
        </p:nvSpPr>
        <p:spPr>
          <a:xfrm>
            <a:off x="1406062" y="1191491"/>
            <a:ext cx="7010400" cy="301814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707166" y="3796400"/>
            <a:ext cx="142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PDB group ID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0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4884" y="1217121"/>
            <a:ext cx="906815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GB" sz="2000" b="1" dirty="0" smtClean="0"/>
              <a:t>Many structures to deposit (10s per fragment campaign)</a:t>
            </a:r>
          </a:p>
        </p:txBody>
      </p:sp>
      <p:sp>
        <p:nvSpPr>
          <p:cNvPr id="4" name="Rectangle 3"/>
          <p:cNvSpPr/>
          <p:nvPr/>
        </p:nvSpPr>
        <p:spPr>
          <a:xfrm>
            <a:off x="856983" y="1662126"/>
            <a:ext cx="56942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Automated </a:t>
            </a:r>
            <a:r>
              <a:rPr lang="en-GB" dirty="0" err="1"/>
              <a:t>mmCIF</a:t>
            </a:r>
            <a:r>
              <a:rPr lang="en-GB" dirty="0"/>
              <a:t> file generation in </a:t>
            </a:r>
            <a:r>
              <a:rPr lang="en-GB" dirty="0" err="1" smtClean="0"/>
              <a:t>XChemExplorer</a:t>
            </a:r>
            <a:r>
              <a:rPr lang="en-GB" dirty="0" smtClean="0"/>
              <a:t> for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PDB group deposition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856983" y="3837599"/>
            <a:ext cx="614102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Inclusion of </a:t>
            </a:r>
            <a:r>
              <a:rPr lang="en-GB" dirty="0" err="1"/>
              <a:t>PanDDA</a:t>
            </a:r>
            <a:r>
              <a:rPr lang="en-GB" dirty="0"/>
              <a:t> event map in deposited SF </a:t>
            </a:r>
            <a:r>
              <a:rPr lang="en-GB" dirty="0" err="1"/>
              <a:t>mmCIF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56983" y="5204561"/>
            <a:ext cx="312220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Deposition of all </a:t>
            </a:r>
            <a:r>
              <a:rPr lang="en-GB" dirty="0" err="1"/>
              <a:t>apo</a:t>
            </a:r>
            <a:r>
              <a:rPr lang="en-GB" dirty="0"/>
              <a:t> structures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04884" y="2944960"/>
            <a:ext cx="64531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GB" sz="2000" b="1" dirty="0"/>
              <a:t>Modelled ligands sometimes weak in 2fofc maps, </a:t>
            </a:r>
          </a:p>
          <a:p>
            <a:pPr>
              <a:lnSpc>
                <a:spcPct val="150000"/>
              </a:lnSpc>
            </a:pPr>
            <a:r>
              <a:rPr lang="en-GB" sz="2000" b="1" dirty="0" smtClean="0"/>
              <a:t>i.e</a:t>
            </a:r>
            <a:r>
              <a:rPr lang="en-GB" sz="2000" b="1" dirty="0"/>
              <a:t>. evidence for ligand not obvious</a:t>
            </a:r>
          </a:p>
        </p:txBody>
      </p:sp>
      <p:sp>
        <p:nvSpPr>
          <p:cNvPr id="8" name="Rectangle 7"/>
          <p:cNvSpPr/>
          <p:nvPr/>
        </p:nvSpPr>
        <p:spPr>
          <a:xfrm>
            <a:off x="404884" y="4662874"/>
            <a:ext cx="3193631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GB" sz="2000" b="1" dirty="0"/>
              <a:t>Reproducibility of results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8083" y="219664"/>
            <a:ext cx="5313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PanDDA</a:t>
            </a:r>
            <a:r>
              <a:rPr lang="en-US" sz="3600" b="1" dirty="0" smtClean="0"/>
              <a:t> group depositions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3239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99005" y="3626998"/>
            <a:ext cx="1424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/>
              <a:t>Apo structure</a:t>
            </a:r>
          </a:p>
          <a:p>
            <a:pPr algn="ctr"/>
            <a:r>
              <a:rPr lang="en-US" sz="1600" b="1" i="1" dirty="0" smtClean="0"/>
              <a:t>(ground state)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0309" y="3126923"/>
            <a:ext cx="2258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smtClean="0"/>
              <a:t>Ligand-bound structures</a:t>
            </a:r>
            <a:endParaRPr lang="en-US" sz="1600" b="1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5614602" y="1444624"/>
            <a:ext cx="2188261" cy="2246769"/>
            <a:chOff x="1607742" y="1043277"/>
            <a:chExt cx="2188261" cy="2246769"/>
          </a:xfrm>
        </p:grpSpPr>
        <p:sp>
          <p:nvSpPr>
            <p:cNvPr id="20" name="Rounded Rectangle 19"/>
            <p:cNvSpPr/>
            <p:nvPr/>
          </p:nvSpPr>
          <p:spPr>
            <a:xfrm>
              <a:off x="1607742" y="1089466"/>
              <a:ext cx="2188261" cy="207059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75514" y="1043277"/>
              <a:ext cx="1844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err="1" smtClean="0"/>
                <a:t>ground_state.pdb</a:t>
              </a:r>
              <a:endParaRPr lang="en-US" sz="1400" dirty="0" smtClean="0"/>
            </a:p>
            <a:p>
              <a:pPr>
                <a:lnSpc>
                  <a:spcPct val="150000"/>
                </a:lnSpc>
              </a:pPr>
              <a:r>
                <a:rPr lang="en-US" sz="1400" dirty="0" err="1" smtClean="0"/>
                <a:t>F</a:t>
              </a:r>
              <a:r>
                <a:rPr lang="en-US" sz="1400" baseline="-25000" dirty="0" err="1" smtClean="0"/>
                <a:t>mean_map</a:t>
              </a:r>
              <a:r>
                <a:rPr lang="en-US" sz="1400" dirty="0" smtClean="0"/>
                <a:t>, </a:t>
              </a:r>
              <a:r>
                <a:rPr lang="en-US" sz="1400" dirty="0" err="1" smtClean="0"/>
                <a:t>PHI</a:t>
              </a:r>
              <a:r>
                <a:rPr lang="en-US" sz="1400" baseline="-25000" dirty="0" err="1" smtClean="0"/>
                <a:t>mean_map</a:t>
              </a:r>
              <a:endParaRPr lang="en-US" sz="1400" baseline="-25000" dirty="0" smtClean="0"/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F</a:t>
              </a:r>
              <a:r>
                <a:rPr lang="en-US" sz="1400" baseline="-25000" dirty="0" smtClean="0"/>
                <a:t>d001</a:t>
              </a:r>
              <a:r>
                <a:rPr lang="en-US" sz="1400" dirty="0" smtClean="0"/>
                <a:t>, SIGF</a:t>
              </a:r>
              <a:r>
                <a:rPr lang="en-US" sz="1400" baseline="-25000" dirty="0" smtClean="0"/>
                <a:t>d001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F</a:t>
              </a:r>
              <a:r>
                <a:rPr lang="en-US" sz="1400" baseline="-25000" dirty="0" smtClean="0"/>
                <a:t>d002</a:t>
              </a:r>
              <a:r>
                <a:rPr lang="en-US" sz="1400" dirty="0" smtClean="0"/>
                <a:t>, SIGF</a:t>
              </a:r>
              <a:r>
                <a:rPr lang="en-US" sz="1400" baseline="-25000" dirty="0" smtClean="0"/>
                <a:t>d002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…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err="1" smtClean="0"/>
                <a:t>F</a:t>
              </a:r>
              <a:r>
                <a:rPr lang="en-US" sz="1400" baseline="-25000" dirty="0" err="1" smtClean="0"/>
                <a:t>d</a:t>
              </a:r>
              <a:r>
                <a:rPr lang="en-US" sz="1400" baseline="-25000" dirty="0" smtClean="0"/>
                <a:t>&lt;n&gt;</a:t>
              </a:r>
              <a:r>
                <a:rPr lang="en-US" sz="1400" dirty="0" smtClean="0"/>
                <a:t>, </a:t>
              </a:r>
              <a:r>
                <a:rPr lang="en-US" sz="1400" dirty="0" err="1" smtClean="0"/>
                <a:t>SIGF</a:t>
              </a:r>
              <a:r>
                <a:rPr lang="en-US" sz="1400" baseline="-25000" dirty="0" err="1" smtClean="0"/>
                <a:t>d</a:t>
              </a:r>
              <a:r>
                <a:rPr lang="en-US" sz="1400" baseline="-25000" dirty="0" smtClean="0"/>
                <a:t>&lt;n&gt;</a:t>
              </a:r>
            </a:p>
            <a:p>
              <a:pPr>
                <a:lnSpc>
                  <a:spcPct val="150000"/>
                </a:lnSpc>
              </a:pPr>
              <a:endParaRPr lang="en-US" sz="1400" baseline="-250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21208" y="1472228"/>
            <a:ext cx="2360719" cy="1614403"/>
            <a:chOff x="1663313" y="4181528"/>
            <a:chExt cx="2360719" cy="1614403"/>
          </a:xfrm>
        </p:grpSpPr>
        <p:grpSp>
          <p:nvGrpSpPr>
            <p:cNvPr id="14" name="Group 13"/>
            <p:cNvGrpSpPr/>
            <p:nvPr/>
          </p:nvGrpSpPr>
          <p:grpSpPr>
            <a:xfrm>
              <a:off x="1663313" y="4181528"/>
              <a:ext cx="2360719" cy="1614403"/>
              <a:chOff x="1663313" y="4181528"/>
              <a:chExt cx="2360719" cy="1614403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1835771" y="4362314"/>
                <a:ext cx="2188261" cy="143361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781029" y="4298693"/>
                <a:ext cx="2188261" cy="143361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1717409" y="4243950"/>
                <a:ext cx="2188261" cy="143361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1663313" y="4181528"/>
                <a:ext cx="2188261" cy="143361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910145" y="4295925"/>
              <a:ext cx="1626023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 dirty="0" err="1" smtClean="0">
                  <a:solidFill>
                    <a:srgbClr val="FF0000"/>
                  </a:solidFill>
                </a:rPr>
                <a:t>bound_state.pdb</a:t>
              </a:r>
              <a:endParaRPr lang="en-US" sz="1400" b="1" dirty="0" smtClean="0">
                <a:solidFill>
                  <a:srgbClr val="FF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F</a:t>
              </a:r>
              <a:r>
                <a:rPr lang="en-US" sz="1400" baseline="-25000" dirty="0" smtClean="0"/>
                <a:t>obs</a:t>
              </a:r>
              <a:r>
                <a:rPr lang="en-US" sz="1400" dirty="0" smtClean="0"/>
                <a:t>, </a:t>
              </a:r>
              <a:r>
                <a:rPr lang="en-US" sz="1400" dirty="0" err="1" smtClean="0"/>
                <a:t>SIGF</a:t>
              </a:r>
              <a:r>
                <a:rPr lang="en-US" sz="1400" baseline="-25000" dirty="0" err="1" smtClean="0"/>
                <a:t>obs</a:t>
              </a:r>
              <a:endParaRPr lang="en-US" sz="1400" baseline="-25000" dirty="0" smtClean="0"/>
            </a:p>
            <a:p>
              <a:pPr>
                <a:lnSpc>
                  <a:spcPct val="150000"/>
                </a:lnSpc>
              </a:pPr>
              <a:r>
                <a:rPr lang="en-US" sz="1400" dirty="0" err="1" smtClean="0"/>
                <a:t>F</a:t>
              </a:r>
              <a:r>
                <a:rPr lang="en-US" sz="1400" baseline="-25000" dirty="0" err="1" smtClean="0"/>
                <a:t>event</a:t>
              </a:r>
              <a:r>
                <a:rPr lang="en-US" sz="1400" baseline="-25000" dirty="0" smtClean="0"/>
                <a:t>_&lt;n&gt;</a:t>
              </a:r>
              <a:r>
                <a:rPr lang="en-US" sz="1400" dirty="0" smtClean="0"/>
                <a:t>, </a:t>
              </a:r>
              <a:r>
                <a:rPr lang="en-US" sz="1400" dirty="0" err="1" smtClean="0"/>
                <a:t>PHI</a:t>
              </a:r>
              <a:r>
                <a:rPr lang="en-US" sz="1400" baseline="-25000" dirty="0" err="1" smtClean="0"/>
                <a:t>event</a:t>
              </a:r>
              <a:r>
                <a:rPr lang="en-US" sz="1400" baseline="-25000" dirty="0" smtClean="0"/>
                <a:t>_&lt;n&gt;</a:t>
              </a:r>
              <a:endParaRPr lang="en-US" sz="1400" baseline="-25000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95" y="578895"/>
            <a:ext cx="1271658" cy="4338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946112" y="226502"/>
            <a:ext cx="6028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err="1" smtClean="0"/>
              <a:t>PanDDA</a:t>
            </a:r>
            <a:r>
              <a:rPr lang="en-GB" sz="3600" b="1" dirty="0" smtClean="0"/>
              <a:t> PDB group deposition</a:t>
            </a:r>
            <a:endParaRPr lang="en-GB" sz="3600" b="1" dirty="0"/>
          </a:p>
        </p:txBody>
      </p:sp>
      <p:sp>
        <p:nvSpPr>
          <p:cNvPr id="24" name="Rectangle 23"/>
          <p:cNvSpPr/>
          <p:nvPr/>
        </p:nvSpPr>
        <p:spPr>
          <a:xfrm>
            <a:off x="2487330" y="5100187"/>
            <a:ext cx="447971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 smtClean="0">
                <a:latin typeface="Courier New" charset="0"/>
                <a:ea typeface="Courier New" charset="0"/>
                <a:cs typeface="Courier New" charset="0"/>
              </a:rPr>
              <a:t>_</a:t>
            </a:r>
            <a:r>
              <a:rPr lang="en-US" sz="1050" b="1" dirty="0" err="1" smtClean="0">
                <a:latin typeface="Courier New" charset="0"/>
                <a:ea typeface="Courier New" charset="0"/>
                <a:cs typeface="Courier New" charset="0"/>
              </a:rPr>
              <a:t>pdbx_related_exp_data_set.ordinal</a:t>
            </a:r>
            <a:r>
              <a:rPr lang="en-US" sz="1050" b="1" dirty="0" smtClean="0">
                <a:latin typeface="Courier New" charset="0"/>
                <a:ea typeface="Courier New" charset="0"/>
                <a:cs typeface="Courier New" charset="0"/>
              </a:rPr>
              <a:t>                   _</a:t>
            </a:r>
            <a:r>
              <a:rPr lang="en-US" sz="1050" b="1" dirty="0" err="1" smtClean="0">
                <a:latin typeface="Courier New" charset="0"/>
                <a:ea typeface="Courier New" charset="0"/>
                <a:cs typeface="Courier New" charset="0"/>
              </a:rPr>
              <a:t>pdbx_related_exp_data_set.data_reference</a:t>
            </a:r>
            <a:r>
              <a:rPr lang="en-US" sz="1050" b="1" dirty="0" smtClean="0">
                <a:latin typeface="Courier New" charset="0"/>
                <a:ea typeface="Courier New" charset="0"/>
                <a:cs typeface="Courier New" charset="0"/>
              </a:rPr>
              <a:t>                    _</a:t>
            </a:r>
            <a:r>
              <a:rPr lang="en-US" sz="1050" b="1" dirty="0" err="1" smtClean="0">
                <a:latin typeface="Courier New" charset="0"/>
                <a:ea typeface="Courier New" charset="0"/>
                <a:cs typeface="Courier New" charset="0"/>
              </a:rPr>
              <a:t>pdbx_related_exp_data_set.metadata_reference</a:t>
            </a:r>
            <a:r>
              <a:rPr lang="en-US" sz="1050" b="1" dirty="0" smtClean="0">
                <a:latin typeface="Courier New" charset="0"/>
                <a:ea typeface="Courier New" charset="0"/>
                <a:cs typeface="Courier New" charset="0"/>
              </a:rPr>
              <a:t>                  _</a:t>
            </a:r>
            <a:r>
              <a:rPr lang="en-US" sz="1050" b="1" dirty="0" err="1" smtClean="0">
                <a:latin typeface="Courier New" charset="0"/>
                <a:ea typeface="Courier New" charset="0"/>
                <a:cs typeface="Courier New" charset="0"/>
              </a:rPr>
              <a:t>pdbx_related_exp_data_set.data_set_type</a:t>
            </a:r>
            <a:r>
              <a:rPr lang="en-US" sz="1050" b="1" dirty="0" smtClean="0">
                <a:latin typeface="Courier New" charset="0"/>
                <a:ea typeface="Courier New" charset="0"/>
                <a:cs typeface="Courier New" charset="0"/>
              </a:rPr>
              <a:t>                  _</a:t>
            </a:r>
            <a:r>
              <a:rPr lang="en-US" sz="1050" b="1" dirty="0" err="1" smtClean="0">
                <a:latin typeface="Courier New" charset="0"/>
                <a:ea typeface="Courier New" charset="0"/>
                <a:cs typeface="Courier New" charset="0"/>
              </a:rPr>
              <a:t>pdbx_related_exp_data_set.details</a:t>
            </a:r>
            <a:r>
              <a:rPr lang="en-US" sz="1050" b="1" dirty="0" smtClean="0">
                <a:latin typeface="Courier New" charset="0"/>
                <a:ea typeface="Courier New" charset="0"/>
                <a:cs typeface="Courier New" charset="0"/>
              </a:rPr>
              <a:t>                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39591" y="1635313"/>
            <a:ext cx="8130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PDB ID 1</a:t>
            </a:r>
          </a:p>
          <a:p>
            <a:r>
              <a:rPr lang="en-US" sz="1400" dirty="0" smtClean="0"/>
              <a:t>PDB ID 2</a:t>
            </a:r>
          </a:p>
          <a:p>
            <a:r>
              <a:rPr lang="en-US" sz="1400" dirty="0" smtClean="0"/>
              <a:t>PDB ID 3</a:t>
            </a:r>
          </a:p>
          <a:p>
            <a:r>
              <a:rPr lang="en-US" sz="1400" dirty="0" smtClean="0"/>
              <a:t>PDB ID 4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4801559" y="1635313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PDB ID 5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406062" y="1191491"/>
            <a:ext cx="7010400" cy="301814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271494" y="4261607"/>
            <a:ext cx="2811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PDB group </a:t>
            </a:r>
            <a:r>
              <a:rPr lang="en-US" b="1" dirty="0" smtClean="0">
                <a:solidFill>
                  <a:srgbClr val="FF0000"/>
                </a:solidFill>
              </a:rPr>
              <a:t>ID (</a:t>
            </a:r>
            <a:r>
              <a:rPr lang="en-US" b="1" i="1" dirty="0" smtClean="0">
                <a:solidFill>
                  <a:srgbClr val="FF0000"/>
                </a:solidFill>
              </a:rPr>
              <a:t>bound-state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Curved Up Arrow 28"/>
          <p:cNvSpPr/>
          <p:nvPr/>
        </p:nvSpPr>
        <p:spPr>
          <a:xfrm rot="4545794">
            <a:off x="-127533" y="3885689"/>
            <a:ext cx="2878811" cy="15811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4889" y="4223019"/>
            <a:ext cx="1093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Complete</a:t>
            </a:r>
          </a:p>
          <a:p>
            <a:pPr algn="ctr"/>
            <a:r>
              <a:rPr lang="en-US" b="1" dirty="0" err="1" smtClean="0"/>
              <a:t>PanDDA</a:t>
            </a:r>
            <a:endParaRPr lang="en-US" b="1" dirty="0"/>
          </a:p>
          <a:p>
            <a:pPr algn="ctr"/>
            <a:r>
              <a:rPr lang="en-US" b="1" dirty="0" smtClean="0"/>
              <a:t>analysis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5303219" y="4284507"/>
            <a:ext cx="287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PDB group </a:t>
            </a:r>
            <a:r>
              <a:rPr lang="en-US" b="1" dirty="0" smtClean="0">
                <a:solidFill>
                  <a:srgbClr val="FF0000"/>
                </a:solidFill>
              </a:rPr>
              <a:t>ID (</a:t>
            </a:r>
            <a:r>
              <a:rPr lang="en-US" b="1" i="1" dirty="0" smtClean="0">
                <a:solidFill>
                  <a:srgbClr val="FF0000"/>
                </a:solidFill>
              </a:rPr>
              <a:t>ground-state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61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0382" y="1625010"/>
            <a:ext cx="82640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i="1" u="sng" dirty="0" smtClean="0"/>
              <a:t>Community feedback:</a:t>
            </a:r>
            <a:endParaRPr lang="en-US" sz="2400" b="1" i="1" u="sng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What </a:t>
            </a:r>
            <a:r>
              <a:rPr lang="en-US" sz="2400" dirty="0"/>
              <a:t>is the evidence for the modelled ligand? The 2fofc maps do not </a:t>
            </a:r>
            <a:r>
              <a:rPr lang="en-US" sz="2400" dirty="0" smtClean="0"/>
              <a:t>at all </a:t>
            </a:r>
            <a:r>
              <a:rPr lang="en-US" sz="2400" dirty="0"/>
              <a:t>support its presence!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R/</a:t>
            </a:r>
            <a:r>
              <a:rPr lang="en-US" sz="2400" dirty="0" err="1"/>
              <a:t>Rfree</a:t>
            </a:r>
            <a:r>
              <a:rPr lang="en-US" sz="2400" dirty="0"/>
              <a:t> values are too high!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How can we reproduce your calculations?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Your models are dodgy, because several protein residues have  occupancies smaller than one!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Ligand restraints seems wrong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30685" y="101600"/>
            <a:ext cx="694343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 smtClean="0"/>
              <a:t>PanDDA</a:t>
            </a:r>
            <a:r>
              <a:rPr lang="en-US" sz="3600" b="1" dirty="0" smtClean="0"/>
              <a:t> group depositions</a:t>
            </a:r>
          </a:p>
          <a:p>
            <a:pPr algn="ctr"/>
            <a:r>
              <a:rPr lang="en-US" sz="3200" b="1" dirty="0" smtClean="0"/>
              <a:t>Recent Sars-Cov-2 </a:t>
            </a:r>
            <a:r>
              <a:rPr lang="en-US" sz="3200" b="1" dirty="0" err="1" smtClean="0"/>
              <a:t>M</a:t>
            </a:r>
            <a:r>
              <a:rPr lang="en-US" sz="3200" b="1" baseline="30000" dirty="0" err="1" smtClean="0"/>
              <a:t>pro</a:t>
            </a:r>
            <a:r>
              <a:rPr lang="en-US" sz="3200" b="1" dirty="0" smtClean="0"/>
              <a:t> PDB depositions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8608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5715" y="177800"/>
            <a:ext cx="531337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 smtClean="0"/>
              <a:t>PanDDA</a:t>
            </a:r>
            <a:r>
              <a:rPr lang="en-US" sz="3600" b="1" dirty="0" smtClean="0"/>
              <a:t> group depositions</a:t>
            </a:r>
          </a:p>
          <a:p>
            <a:pPr algn="ctr"/>
            <a:r>
              <a:rPr lang="en-US" sz="3200" b="1" dirty="0" smtClean="0"/>
              <a:t>thoughts and observations</a:t>
            </a:r>
            <a:r>
              <a:rPr lang="mr-IN" sz="3200" b="1" dirty="0" smtClean="0"/>
              <a:t>…</a:t>
            </a:r>
            <a:endParaRPr lang="en-US" sz="32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87568" y="1450965"/>
            <a:ext cx="869816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Depositing the bound-state model is community standard</a:t>
            </a:r>
          </a:p>
          <a:p>
            <a:endParaRPr lang="en-US" sz="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But our approach of refining an ensemble model, but depositing the bound-state </a:t>
            </a:r>
            <a:r>
              <a:rPr lang="en-US" sz="2000" dirty="0" smtClean="0"/>
              <a:t>caused </a:t>
            </a:r>
            <a:r>
              <a:rPr lang="en-US" sz="2000" dirty="0" smtClean="0"/>
              <a:t>confusion</a:t>
            </a:r>
          </a:p>
          <a:p>
            <a:endParaRPr lang="en-US" sz="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Technically, ground-state and bound-state depositions are interrelated and belong together as one multi-datasets experiment</a:t>
            </a:r>
          </a:p>
          <a:p>
            <a:endParaRPr lang="en-US" sz="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 practice, we have not communicated this concept enough and it is probably too complicated</a:t>
            </a:r>
          </a:p>
          <a:p>
            <a:endParaRPr lang="en-US" sz="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Scientifically though, only bound-state is relevant and non-crystallographers tend not be interested in this discussion</a:t>
            </a:r>
          </a:p>
          <a:p>
            <a:endParaRPr lang="en-US" sz="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Nevertheless, bound-state was clearly dominant in the vast majority of our models</a:t>
            </a:r>
          </a:p>
          <a:p>
            <a:endParaRPr lang="en-US" sz="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So why not refine bound-state only as one would usually do and reserve ensemble refinement (ensemble deposition) for cases where bound-state/ ground-state differ significantly?</a:t>
            </a:r>
          </a:p>
        </p:txBody>
      </p:sp>
    </p:spTree>
    <p:extLst>
      <p:ext uri="{BB962C8B-B14F-4D97-AF65-F5344CB8AC3E}">
        <p14:creationId xmlns:p14="http://schemas.microsoft.com/office/powerpoint/2010/main" val="41049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88491" y="0"/>
            <a:ext cx="609532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Refinement of </a:t>
            </a:r>
            <a:r>
              <a:rPr lang="en-US" sz="3600" b="1" dirty="0" err="1" smtClean="0"/>
              <a:t>PanDDA</a:t>
            </a:r>
            <a:r>
              <a:rPr lang="en-US" sz="3600" b="1" dirty="0" smtClean="0"/>
              <a:t> models</a:t>
            </a:r>
          </a:p>
          <a:p>
            <a:pPr algn="ctr"/>
            <a:r>
              <a:rPr lang="en-US" sz="3200" b="1" u="sng" dirty="0" smtClean="0"/>
              <a:t>Strategy 2</a:t>
            </a:r>
            <a:r>
              <a:rPr lang="en-US" sz="3200" b="1" dirty="0" smtClean="0"/>
              <a:t>: BUSTER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420" y="2894901"/>
            <a:ext cx="16192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pandda.inspect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4696" y="4018897"/>
            <a:ext cx="175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bound-</a:t>
            </a:r>
            <a:r>
              <a:rPr lang="en-US" dirty="0" err="1" smtClean="0"/>
              <a:t>state.pdb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4496" y="1574664"/>
            <a:ext cx="1811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ground-</a:t>
            </a:r>
            <a:r>
              <a:rPr lang="en-US" dirty="0" err="1" smtClean="0"/>
              <a:t>state.pdb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44142" y="4001357"/>
            <a:ext cx="9110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BUSTER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21503" y="5059932"/>
            <a:ext cx="175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bound-</a:t>
            </a:r>
            <a:r>
              <a:rPr lang="en-US" dirty="0" err="1" smtClean="0"/>
              <a:t>state.pdb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38375" y="5731635"/>
            <a:ext cx="7169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COOT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50064" y="1943996"/>
            <a:ext cx="0" cy="9509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250064" y="3264233"/>
            <a:ext cx="1" cy="7546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 flipV="1">
            <a:off x="2125432" y="4186023"/>
            <a:ext cx="4218710" cy="17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2"/>
            <a:endCxn id="14" idx="0"/>
          </p:cNvCxnSpPr>
          <p:nvPr/>
        </p:nvCxnSpPr>
        <p:spPr>
          <a:xfrm flipH="1">
            <a:off x="6796871" y="4370689"/>
            <a:ext cx="2781" cy="689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" idx="2"/>
            <a:endCxn id="15" idx="0"/>
          </p:cNvCxnSpPr>
          <p:nvPr/>
        </p:nvCxnSpPr>
        <p:spPr>
          <a:xfrm>
            <a:off x="6796871" y="5429264"/>
            <a:ext cx="0" cy="3023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5" idx="2"/>
            <a:endCxn id="12" idx="3"/>
          </p:cNvCxnSpPr>
          <p:nvPr/>
        </p:nvCxnSpPr>
        <p:spPr>
          <a:xfrm rot="5400000" flipH="1" flipV="1">
            <a:off x="6068544" y="4914350"/>
            <a:ext cx="1914944" cy="458290"/>
          </a:xfrm>
          <a:prstGeom prst="bentConnector4">
            <a:avLst>
              <a:gd name="adj1" fmla="val -11938"/>
              <a:gd name="adj2" fmla="val 39991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1" name="Picture 2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33" y="5221674"/>
            <a:ext cx="3644900" cy="76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566" y="3284656"/>
            <a:ext cx="3619500" cy="774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15146" y="6187721"/>
            <a:ext cx="4325873" cy="40011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You can manipulate model as </a:t>
            </a:r>
            <a:r>
              <a:rPr lang="en-US" sz="2000" b="1" smtClean="0">
                <a:solidFill>
                  <a:srgbClr val="FF0000"/>
                </a:solidFill>
              </a:rPr>
              <a:t>you want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87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7390" y="264161"/>
            <a:ext cx="8149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Buster-report runs after </a:t>
            </a:r>
            <a:r>
              <a:rPr lang="en-US" sz="3600" b="1" smtClean="0"/>
              <a:t>every refinement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0"/>
            <a:ext cx="9144000" cy="55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7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163" y="1657771"/>
            <a:ext cx="4250523" cy="14296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Dimple (REFMAC)</a:t>
            </a:r>
          </a:p>
          <a:p>
            <a:pPr>
              <a:lnSpc>
                <a:spcPct val="150000"/>
              </a:lnSpc>
            </a:pPr>
            <a:r>
              <a:rPr lang="en-US" sz="2000" b="1" dirty="0" err="1" smtClean="0"/>
              <a:t>Phenix.ligand_pipeline</a:t>
            </a:r>
            <a:r>
              <a:rPr lang="en-US" sz="2000" b="1" dirty="0" smtClean="0"/>
              <a:t> (</a:t>
            </a:r>
            <a:r>
              <a:rPr lang="en-US" sz="2000" b="1" dirty="0" err="1" smtClean="0"/>
              <a:t>phenix.refine</a:t>
            </a:r>
            <a:r>
              <a:rPr lang="en-US" sz="2000" b="1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/>
              <a:t>Pipedream (BUSTER)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750452" y="4927288"/>
            <a:ext cx="1053943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PanDDA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293559" y="3556487"/>
            <a:ext cx="1011111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BUSTER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364361" y="6220876"/>
            <a:ext cx="3273525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giant.quick_refine</a:t>
            </a:r>
            <a:r>
              <a:rPr lang="en-US" sz="2000" b="1" dirty="0" smtClean="0"/>
              <a:t> (REFMAC)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802381" y="1888603"/>
            <a:ext cx="1084336" cy="9679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BUSTER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/>
              <a:t>REFMAC</a:t>
            </a:r>
            <a:endParaRPr lang="en-US" sz="2000" b="1" dirty="0"/>
          </a:p>
        </p:txBody>
      </p:sp>
      <p:cxnSp>
        <p:nvCxnSpPr>
          <p:cNvPr id="9" name="Straight Arrow Connector 8"/>
          <p:cNvCxnSpPr>
            <a:stCxn id="4" idx="3"/>
            <a:endCxn id="8" idx="1"/>
          </p:cNvCxnSpPr>
          <p:nvPr/>
        </p:nvCxnSpPr>
        <p:spPr>
          <a:xfrm>
            <a:off x="4402686" y="2372582"/>
            <a:ext cx="339969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flipH="1">
            <a:off x="2277424" y="3087393"/>
            <a:ext cx="1" cy="1839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3"/>
            <a:endCxn id="7" idx="1"/>
          </p:cNvCxnSpPr>
          <p:nvPr/>
        </p:nvCxnSpPr>
        <p:spPr>
          <a:xfrm>
            <a:off x="2804395" y="5127343"/>
            <a:ext cx="2559966" cy="129358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3"/>
            <a:endCxn id="8" idx="1"/>
          </p:cNvCxnSpPr>
          <p:nvPr/>
        </p:nvCxnSpPr>
        <p:spPr>
          <a:xfrm flipV="1">
            <a:off x="6304670" y="2372582"/>
            <a:ext cx="1497711" cy="138396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02686" y="6037501"/>
            <a:ext cx="80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export</a:t>
            </a:r>
            <a:endParaRPr lang="en-US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2054846" y="220828"/>
            <a:ext cx="5747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XCE: routes from MTZ to PDB</a:t>
            </a:r>
            <a:endParaRPr lang="en-US" sz="3600" b="1" dirty="0"/>
          </a:p>
        </p:txBody>
      </p:sp>
      <p:cxnSp>
        <p:nvCxnSpPr>
          <p:cNvPr id="28" name="Elbow Connector 27"/>
          <p:cNvCxnSpPr>
            <a:stCxn id="5" idx="3"/>
            <a:endCxn id="6" idx="1"/>
          </p:cNvCxnSpPr>
          <p:nvPr/>
        </p:nvCxnSpPr>
        <p:spPr>
          <a:xfrm flipV="1">
            <a:off x="2804395" y="3756542"/>
            <a:ext cx="2489164" cy="1370801"/>
          </a:xfrm>
          <a:prstGeom prst="bentConnector3">
            <a:avLst>
              <a:gd name="adj1" fmla="val 5151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361739" y="3386706"/>
            <a:ext cx="80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export</a:t>
            </a:r>
            <a:endParaRPr lang="en-US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98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7249" y="1331899"/>
            <a:ext cx="8725595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6000" b="1" dirty="0" err="1" smtClean="0"/>
              <a:t>PanDDA</a:t>
            </a:r>
            <a:r>
              <a:rPr lang="en-US" sz="6000" b="1" dirty="0" smtClean="0"/>
              <a:t> group depositions</a:t>
            </a:r>
          </a:p>
          <a:p>
            <a:pPr algn="ctr">
              <a:lnSpc>
                <a:spcPct val="200000"/>
              </a:lnSpc>
            </a:pPr>
            <a:r>
              <a:rPr lang="en-US" sz="6000" b="1" dirty="0" smtClean="0"/>
              <a:t>Questions?</a:t>
            </a:r>
            <a:endParaRPr lang="en-US" sz="6000" dirty="0" smtClean="0"/>
          </a:p>
        </p:txBody>
      </p:sp>
    </p:spTree>
    <p:extLst>
      <p:ext uri="{BB962C8B-B14F-4D97-AF65-F5344CB8AC3E}">
        <p14:creationId xmlns:p14="http://schemas.microsoft.com/office/powerpoint/2010/main" val="20467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4192" y="127000"/>
            <a:ext cx="753007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Where does XCE life?</a:t>
            </a:r>
          </a:p>
          <a:p>
            <a:pPr algn="ctr"/>
            <a:r>
              <a:rPr lang="en-US" sz="3200" b="1" dirty="0" smtClean="0"/>
              <a:t>https://</a:t>
            </a:r>
            <a:r>
              <a:rPr lang="en-US" sz="3200" b="1" dirty="0" err="1" smtClean="0"/>
              <a:t>github.com</a:t>
            </a:r>
            <a:r>
              <a:rPr lang="en-US" sz="3200" b="1" dirty="0" smtClean="0"/>
              <a:t>/</a:t>
            </a:r>
            <a:r>
              <a:rPr lang="en-US" sz="3200" b="1" dirty="0" err="1" smtClean="0"/>
              <a:t>xchem</a:t>
            </a:r>
            <a:r>
              <a:rPr lang="en-US" sz="3200" b="1" dirty="0" smtClean="0"/>
              <a:t>/</a:t>
            </a:r>
            <a:r>
              <a:rPr lang="en-US" sz="3200" b="1" dirty="0" err="1" smtClean="0"/>
              <a:t>XChemExplorer</a:t>
            </a:r>
            <a:endParaRPr lang="en-US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103"/>
            <a:ext cx="9144000" cy="550289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486400" y="2894534"/>
            <a:ext cx="2385391" cy="935345"/>
            <a:chOff x="5486400" y="2894534"/>
            <a:chExt cx="2385391" cy="935345"/>
          </a:xfrm>
        </p:grpSpPr>
        <p:sp>
          <p:nvSpPr>
            <p:cNvPr id="8" name="Freeform 7"/>
            <p:cNvSpPr/>
            <p:nvPr/>
          </p:nvSpPr>
          <p:spPr>
            <a:xfrm>
              <a:off x="5486400" y="3233531"/>
              <a:ext cx="1113182" cy="596348"/>
            </a:xfrm>
            <a:custGeom>
              <a:avLst/>
              <a:gdLst>
                <a:gd name="connsiteX0" fmla="*/ 1227550 w 1315233"/>
                <a:gd name="connsiteY0" fmla="*/ 200416 h 864296"/>
                <a:gd name="connsiteX1" fmla="*/ 1152394 w 1315233"/>
                <a:gd name="connsiteY1" fmla="*/ 112734 h 864296"/>
                <a:gd name="connsiteX2" fmla="*/ 1077238 w 1315233"/>
                <a:gd name="connsiteY2" fmla="*/ 62630 h 864296"/>
                <a:gd name="connsiteX3" fmla="*/ 989556 w 1315233"/>
                <a:gd name="connsiteY3" fmla="*/ 37578 h 864296"/>
                <a:gd name="connsiteX4" fmla="*/ 713983 w 1315233"/>
                <a:gd name="connsiteY4" fmla="*/ 0 h 864296"/>
                <a:gd name="connsiteX5" fmla="*/ 275572 w 1315233"/>
                <a:gd name="connsiteY5" fmla="*/ 25052 h 864296"/>
                <a:gd name="connsiteX6" fmla="*/ 187890 w 1315233"/>
                <a:gd name="connsiteY6" fmla="*/ 50104 h 864296"/>
                <a:gd name="connsiteX7" fmla="*/ 150312 w 1315233"/>
                <a:gd name="connsiteY7" fmla="*/ 75156 h 864296"/>
                <a:gd name="connsiteX8" fmla="*/ 75156 w 1315233"/>
                <a:gd name="connsiteY8" fmla="*/ 112734 h 864296"/>
                <a:gd name="connsiteX9" fmla="*/ 25052 w 1315233"/>
                <a:gd name="connsiteY9" fmla="*/ 225468 h 864296"/>
                <a:gd name="connsiteX10" fmla="*/ 12526 w 1315233"/>
                <a:gd name="connsiteY10" fmla="*/ 263046 h 864296"/>
                <a:gd name="connsiteX11" fmla="*/ 0 w 1315233"/>
                <a:gd name="connsiteY11" fmla="*/ 300624 h 864296"/>
                <a:gd name="connsiteX12" fmla="*/ 12526 w 1315233"/>
                <a:gd name="connsiteY12" fmla="*/ 488515 h 864296"/>
                <a:gd name="connsiteX13" fmla="*/ 62630 w 1315233"/>
                <a:gd name="connsiteY13" fmla="*/ 601249 h 864296"/>
                <a:gd name="connsiteX14" fmla="*/ 100208 w 1315233"/>
                <a:gd name="connsiteY14" fmla="*/ 676405 h 864296"/>
                <a:gd name="connsiteX15" fmla="*/ 175364 w 1315233"/>
                <a:gd name="connsiteY15" fmla="*/ 739035 h 864296"/>
                <a:gd name="connsiteX16" fmla="*/ 212942 w 1315233"/>
                <a:gd name="connsiteY16" fmla="*/ 776614 h 864296"/>
                <a:gd name="connsiteX17" fmla="*/ 338202 w 1315233"/>
                <a:gd name="connsiteY17" fmla="*/ 826718 h 864296"/>
                <a:gd name="connsiteX18" fmla="*/ 375780 w 1315233"/>
                <a:gd name="connsiteY18" fmla="*/ 839244 h 864296"/>
                <a:gd name="connsiteX19" fmla="*/ 576197 w 1315233"/>
                <a:gd name="connsiteY19" fmla="*/ 864296 h 864296"/>
                <a:gd name="connsiteX20" fmla="*/ 914400 w 1315233"/>
                <a:gd name="connsiteY20" fmla="*/ 851770 h 864296"/>
                <a:gd name="connsiteX21" fmla="*/ 1002082 w 1315233"/>
                <a:gd name="connsiteY21" fmla="*/ 801666 h 864296"/>
                <a:gd name="connsiteX22" fmla="*/ 1039660 w 1315233"/>
                <a:gd name="connsiteY22" fmla="*/ 789140 h 864296"/>
                <a:gd name="connsiteX23" fmla="*/ 1139868 w 1315233"/>
                <a:gd name="connsiteY23" fmla="*/ 713983 h 864296"/>
                <a:gd name="connsiteX24" fmla="*/ 1177446 w 1315233"/>
                <a:gd name="connsiteY24" fmla="*/ 688931 h 864296"/>
                <a:gd name="connsiteX25" fmla="*/ 1202498 w 1315233"/>
                <a:gd name="connsiteY25" fmla="*/ 651353 h 864296"/>
                <a:gd name="connsiteX26" fmla="*/ 1265128 w 1315233"/>
                <a:gd name="connsiteY26" fmla="*/ 576197 h 864296"/>
                <a:gd name="connsiteX27" fmla="*/ 1302707 w 1315233"/>
                <a:gd name="connsiteY27" fmla="*/ 450937 h 864296"/>
                <a:gd name="connsiteX28" fmla="*/ 1315233 w 1315233"/>
                <a:gd name="connsiteY28" fmla="*/ 413359 h 864296"/>
                <a:gd name="connsiteX29" fmla="*/ 1290180 w 1315233"/>
                <a:gd name="connsiteY29" fmla="*/ 263046 h 864296"/>
                <a:gd name="connsiteX30" fmla="*/ 1265128 w 1315233"/>
                <a:gd name="connsiteY30" fmla="*/ 225468 h 864296"/>
                <a:gd name="connsiteX31" fmla="*/ 1227550 w 1315233"/>
                <a:gd name="connsiteY31" fmla="*/ 187890 h 864296"/>
                <a:gd name="connsiteX32" fmla="*/ 1202498 w 1315233"/>
                <a:gd name="connsiteY32" fmla="*/ 150312 h 864296"/>
                <a:gd name="connsiteX33" fmla="*/ 1164920 w 1315233"/>
                <a:gd name="connsiteY33" fmla="*/ 125260 h 864296"/>
                <a:gd name="connsiteX34" fmla="*/ 1089764 w 1315233"/>
                <a:gd name="connsiteY34" fmla="*/ 87682 h 86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5233" h="864296">
                  <a:moveTo>
                    <a:pt x="1227550" y="200416"/>
                  </a:moveTo>
                  <a:cubicBezTo>
                    <a:pt x="1204017" y="169038"/>
                    <a:pt x="1183798" y="137159"/>
                    <a:pt x="1152394" y="112734"/>
                  </a:cubicBezTo>
                  <a:cubicBezTo>
                    <a:pt x="1128628" y="94249"/>
                    <a:pt x="1105802" y="72151"/>
                    <a:pt x="1077238" y="62630"/>
                  </a:cubicBezTo>
                  <a:cubicBezTo>
                    <a:pt x="1047454" y="52702"/>
                    <a:pt x="1021013" y="42821"/>
                    <a:pt x="989556" y="37578"/>
                  </a:cubicBezTo>
                  <a:cubicBezTo>
                    <a:pt x="900120" y="22672"/>
                    <a:pt x="804799" y="11352"/>
                    <a:pt x="713983" y="0"/>
                  </a:cubicBezTo>
                  <a:cubicBezTo>
                    <a:pt x="445412" y="8952"/>
                    <a:pt x="439271" y="-11326"/>
                    <a:pt x="275572" y="25052"/>
                  </a:cubicBezTo>
                  <a:cubicBezTo>
                    <a:pt x="261124" y="28263"/>
                    <a:pt x="204629" y="41735"/>
                    <a:pt x="187890" y="50104"/>
                  </a:cubicBezTo>
                  <a:cubicBezTo>
                    <a:pt x="174425" y="56837"/>
                    <a:pt x="163777" y="68423"/>
                    <a:pt x="150312" y="75156"/>
                  </a:cubicBezTo>
                  <a:cubicBezTo>
                    <a:pt x="46592" y="127016"/>
                    <a:pt x="182849" y="40938"/>
                    <a:pt x="75156" y="112734"/>
                  </a:cubicBezTo>
                  <a:cubicBezTo>
                    <a:pt x="35456" y="172284"/>
                    <a:pt x="54865" y="136030"/>
                    <a:pt x="25052" y="225468"/>
                  </a:cubicBezTo>
                  <a:lnTo>
                    <a:pt x="12526" y="263046"/>
                  </a:lnTo>
                  <a:lnTo>
                    <a:pt x="0" y="300624"/>
                  </a:lnTo>
                  <a:cubicBezTo>
                    <a:pt x="4175" y="363254"/>
                    <a:pt x="3649" y="426377"/>
                    <a:pt x="12526" y="488515"/>
                  </a:cubicBezTo>
                  <a:cubicBezTo>
                    <a:pt x="25452" y="578999"/>
                    <a:pt x="32557" y="541102"/>
                    <a:pt x="62630" y="601249"/>
                  </a:cubicBezTo>
                  <a:cubicBezTo>
                    <a:pt x="90877" y="657742"/>
                    <a:pt x="55336" y="622558"/>
                    <a:pt x="100208" y="676405"/>
                  </a:cubicBezTo>
                  <a:cubicBezTo>
                    <a:pt x="150112" y="736290"/>
                    <a:pt x="121618" y="694246"/>
                    <a:pt x="175364" y="739035"/>
                  </a:cubicBezTo>
                  <a:cubicBezTo>
                    <a:pt x="188973" y="750376"/>
                    <a:pt x="198527" y="766317"/>
                    <a:pt x="212942" y="776614"/>
                  </a:cubicBezTo>
                  <a:cubicBezTo>
                    <a:pt x="245195" y="799652"/>
                    <a:pt x="303979" y="815310"/>
                    <a:pt x="338202" y="826718"/>
                  </a:cubicBezTo>
                  <a:cubicBezTo>
                    <a:pt x="350728" y="830893"/>
                    <a:pt x="362756" y="837073"/>
                    <a:pt x="375780" y="839244"/>
                  </a:cubicBezTo>
                  <a:cubicBezTo>
                    <a:pt x="492328" y="858668"/>
                    <a:pt x="425665" y="849243"/>
                    <a:pt x="576197" y="864296"/>
                  </a:cubicBezTo>
                  <a:cubicBezTo>
                    <a:pt x="688931" y="860121"/>
                    <a:pt x="802113" y="862636"/>
                    <a:pt x="914400" y="851770"/>
                  </a:cubicBezTo>
                  <a:cubicBezTo>
                    <a:pt x="941631" y="849135"/>
                    <a:pt x="978264" y="813575"/>
                    <a:pt x="1002082" y="801666"/>
                  </a:cubicBezTo>
                  <a:cubicBezTo>
                    <a:pt x="1013892" y="795761"/>
                    <a:pt x="1027134" y="793315"/>
                    <a:pt x="1039660" y="789140"/>
                  </a:cubicBezTo>
                  <a:cubicBezTo>
                    <a:pt x="1086002" y="742796"/>
                    <a:pt x="1054886" y="770638"/>
                    <a:pt x="1139868" y="713983"/>
                  </a:cubicBezTo>
                  <a:lnTo>
                    <a:pt x="1177446" y="688931"/>
                  </a:lnTo>
                  <a:cubicBezTo>
                    <a:pt x="1185797" y="676405"/>
                    <a:pt x="1192860" y="662918"/>
                    <a:pt x="1202498" y="651353"/>
                  </a:cubicBezTo>
                  <a:cubicBezTo>
                    <a:pt x="1230591" y="617641"/>
                    <a:pt x="1247357" y="616182"/>
                    <a:pt x="1265128" y="576197"/>
                  </a:cubicBezTo>
                  <a:cubicBezTo>
                    <a:pt x="1288938" y="522625"/>
                    <a:pt x="1288134" y="501941"/>
                    <a:pt x="1302707" y="450937"/>
                  </a:cubicBezTo>
                  <a:cubicBezTo>
                    <a:pt x="1306334" y="438241"/>
                    <a:pt x="1311058" y="425885"/>
                    <a:pt x="1315233" y="413359"/>
                  </a:cubicBezTo>
                  <a:cubicBezTo>
                    <a:pt x="1311263" y="377628"/>
                    <a:pt x="1311167" y="305019"/>
                    <a:pt x="1290180" y="263046"/>
                  </a:cubicBezTo>
                  <a:cubicBezTo>
                    <a:pt x="1283447" y="249581"/>
                    <a:pt x="1274766" y="237033"/>
                    <a:pt x="1265128" y="225468"/>
                  </a:cubicBezTo>
                  <a:cubicBezTo>
                    <a:pt x="1253787" y="211859"/>
                    <a:pt x="1238891" y="201499"/>
                    <a:pt x="1227550" y="187890"/>
                  </a:cubicBezTo>
                  <a:cubicBezTo>
                    <a:pt x="1217912" y="176325"/>
                    <a:pt x="1213143" y="160957"/>
                    <a:pt x="1202498" y="150312"/>
                  </a:cubicBezTo>
                  <a:cubicBezTo>
                    <a:pt x="1191853" y="139667"/>
                    <a:pt x="1178677" y="131374"/>
                    <a:pt x="1164920" y="125260"/>
                  </a:cubicBezTo>
                  <a:cubicBezTo>
                    <a:pt x="1085803" y="90097"/>
                    <a:pt x="1089764" y="128005"/>
                    <a:pt x="1089764" y="87682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5043" y="2894534"/>
              <a:ext cx="14667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download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6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270" y="0"/>
            <a:ext cx="85059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Communicating evidence: HTML summary</a:t>
            </a:r>
          </a:p>
          <a:p>
            <a:pPr algn="ctr"/>
            <a:r>
              <a:rPr lang="en-US" sz="2800" b="1" dirty="0" smtClean="0"/>
              <a:t>Examples: https://</a:t>
            </a:r>
            <a:r>
              <a:rPr lang="en-US" sz="2800" b="1" dirty="0" err="1" smtClean="0"/>
              <a:t>www.thesgc.org</a:t>
            </a:r>
            <a:r>
              <a:rPr lang="en-US" sz="2800" b="1" dirty="0" smtClean="0"/>
              <a:t>/fragment-screening 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55" y="1377950"/>
            <a:ext cx="5115353" cy="502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37" y="6266563"/>
            <a:ext cx="6495388" cy="5175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0031" y="1254407"/>
            <a:ext cx="4383969" cy="13371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2015" y="3428824"/>
            <a:ext cx="1713179" cy="1323439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</a:rPr>
              <a:t>Aditionally</a:t>
            </a:r>
            <a:r>
              <a:rPr lang="en-US" sz="2000" b="1" dirty="0" smtClean="0">
                <a:solidFill>
                  <a:srgbClr val="FF0000"/>
                </a:solidFill>
              </a:rPr>
              <a:t>: zips all PDB, MTZ, MAP and CIF files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15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103"/>
            <a:ext cx="9144000" cy="55028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376" y="0"/>
            <a:ext cx="834170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 smtClean="0"/>
              <a:t>PanDDA_PDB_Tools</a:t>
            </a:r>
            <a:endParaRPr lang="en-US" sz="3600" b="1" dirty="0" smtClean="0"/>
          </a:p>
          <a:p>
            <a:pPr algn="ctr"/>
            <a:r>
              <a:rPr lang="en-US" sz="3200" b="1" dirty="0" smtClean="0"/>
              <a:t>https://</a:t>
            </a:r>
            <a:r>
              <a:rPr lang="en-US" sz="3200" b="1" dirty="0" err="1" smtClean="0"/>
              <a:t>github.com</a:t>
            </a:r>
            <a:r>
              <a:rPr lang="en-US" sz="3200" b="1" dirty="0" smtClean="0"/>
              <a:t>/</a:t>
            </a:r>
            <a:r>
              <a:rPr lang="en-US" sz="3200" b="1" dirty="0" err="1" smtClean="0"/>
              <a:t>tkrojer</a:t>
            </a:r>
            <a:r>
              <a:rPr lang="en-US" sz="3200" b="1" dirty="0" smtClean="0"/>
              <a:t>/</a:t>
            </a:r>
            <a:r>
              <a:rPr lang="en-US" sz="3200" b="1" dirty="0" err="1" smtClean="0"/>
              <a:t>PanDDA_PDB_Tools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4845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38773"/>
            <a:ext cx="9144000" cy="55028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47623" y="0"/>
            <a:ext cx="6448753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/>
              <a:t>Making additional data available</a:t>
            </a:r>
          </a:p>
          <a:p>
            <a:pPr algn="ctr"/>
            <a:r>
              <a:rPr lang="en-US" sz="3200" b="1" dirty="0" smtClean="0"/>
              <a:t>e.g. ZENODO data repository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981200" y="6343160"/>
            <a:ext cx="5717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>
                <a:solidFill>
                  <a:srgbClr val="FF0000"/>
                </a:solidFill>
              </a:rPr>
              <a:t>Note:</a:t>
            </a:r>
            <a:r>
              <a:rPr lang="en-US" sz="2000" b="1" dirty="0" smtClean="0">
                <a:solidFill>
                  <a:srgbClr val="FF0000"/>
                </a:solidFill>
              </a:rPr>
              <a:t> link to repository can be added to PDB entries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2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5186" y="181801"/>
            <a:ext cx="2571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Future plans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76619" y="1087677"/>
            <a:ext cx="769441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No fundamental changes planned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v.1.7.0 will be available shortly</a:t>
            </a: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Link in to latest Buster-report in Refinement table</a:t>
            </a: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sz="2400" dirty="0" err="1" smtClean="0"/>
              <a:t>XChemReview</a:t>
            </a:r>
            <a:r>
              <a:rPr lang="en-US" sz="2400" dirty="0" smtClean="0"/>
              <a:t> app</a:t>
            </a: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Event maps in </a:t>
            </a:r>
            <a:r>
              <a:rPr lang="en-US" sz="2400" dirty="0" err="1" smtClean="0"/>
              <a:t>Fragalysis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Publish deposition mechanism</a:t>
            </a: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In the process of talking to </a:t>
            </a:r>
            <a:r>
              <a:rPr lang="en-US" sz="2400" dirty="0" err="1"/>
              <a:t>PDBe</a:t>
            </a:r>
            <a:r>
              <a:rPr lang="en-US" sz="2400" dirty="0"/>
              <a:t> about group </a:t>
            </a:r>
            <a:r>
              <a:rPr lang="en-US" sz="2400" dirty="0" smtClean="0"/>
              <a:t>depositions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665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6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666"/>
          </a:solidFill>
          <a:ln>
            <a:solidFill>
              <a:srgbClr val="005A58"/>
            </a:solidFill>
            <a:miter/>
          </a:ln>
        </p:spPr>
        <p:txBody>
          <a:bodyPr lIns="45719" rIns="45719" anchor="ctr"/>
          <a:lstStyle/>
          <a:p>
            <a:pPr>
              <a:defRPr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5" name="Shape 961"/>
          <p:cNvSpPr/>
          <p:nvPr/>
        </p:nvSpPr>
        <p:spPr>
          <a:xfrm>
            <a:off x="445334" y="525187"/>
            <a:ext cx="2234466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80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dirty="0"/>
              <a:t>Contact</a:t>
            </a:r>
          </a:p>
        </p:txBody>
      </p:sp>
      <p:pic>
        <p:nvPicPr>
          <p:cNvPr id="6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2314" y="57967"/>
            <a:ext cx="1618049" cy="73084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963"/>
          <p:cNvSpPr/>
          <p:nvPr/>
        </p:nvSpPr>
        <p:spPr>
          <a:xfrm>
            <a:off x="544724" y="2308454"/>
            <a:ext cx="8525639" cy="197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60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r>
              <a:rPr dirty="0"/>
              <a:t>Tobias Krojer</a:t>
            </a:r>
          </a:p>
          <a:p>
            <a:pPr>
              <a:defRPr sz="2800">
                <a:solidFill>
                  <a:schemeClr val="accent4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 dirty="0"/>
          </a:p>
          <a:p>
            <a:pPr>
              <a:defRPr sz="3200">
                <a:solidFill>
                  <a:srgbClr val="FF990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r>
              <a:rPr dirty="0"/>
              <a:t>tobias.krojer@sgc.ox.ac.uk</a:t>
            </a:r>
          </a:p>
          <a:p>
            <a:pPr>
              <a:defRPr sz="3200">
                <a:solidFill>
                  <a:srgbClr val="FF990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r>
              <a:rPr dirty="0"/>
              <a:t>www.thesgc.org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06000" y="5293305"/>
            <a:ext cx="8532001" cy="1549296"/>
            <a:chOff x="306000" y="5293305"/>
            <a:chExt cx="8532001" cy="1549296"/>
          </a:xfrm>
        </p:grpSpPr>
        <p:sp>
          <p:nvSpPr>
            <p:cNvPr id="8" name="Shape 964"/>
            <p:cNvSpPr/>
            <p:nvPr/>
          </p:nvSpPr>
          <p:spPr>
            <a:xfrm>
              <a:off x="306001" y="5349885"/>
              <a:ext cx="8532000" cy="14927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sz="1600">
                  <a:solidFill>
                    <a:srgbClr val="FFFFFF"/>
                  </a:solidFill>
                </a:defRPr>
              </a:pPr>
              <a:r>
                <a:rPr dirty="0"/>
                <a:t>FUNDING PARTNERS</a:t>
              </a:r>
              <a:endParaRPr dirty="0">
                <a:latin typeface="Arial"/>
                <a:ea typeface="Arial"/>
                <a:cs typeface="Arial"/>
                <a:sym typeface="Arial"/>
              </a:endParaRP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rPr dirty="0"/>
                <a:t>The SGC is a registered charity (number 1097737) that receives funds from AbbVie, Bayer Pharma AG, Boehringer Ingelheim, Canada Foundation for Innovation, Eshelman Institute for Innovation, Genome Canada, Innovative Medicines Initiative (EU/EFPIA), Janssen, Merck &amp; Co., Novartis Pharma AG, Ontario Ministry of Economic Development and Innovation, Pfizer, São Paulo Research Foundation-FAPESP, Takeda, and Wellcome Trust</a:t>
              </a:r>
            </a:p>
          </p:txBody>
        </p:sp>
        <p:sp>
          <p:nvSpPr>
            <p:cNvPr id="9" name="Shape 965"/>
            <p:cNvSpPr/>
            <p:nvPr/>
          </p:nvSpPr>
          <p:spPr>
            <a:xfrm>
              <a:off x="306000" y="5293305"/>
              <a:ext cx="8532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</p:grpSp>
      <p:sp>
        <p:nvSpPr>
          <p:cNvPr id="10" name="Shape 966"/>
          <p:cNvSpPr/>
          <p:nvPr/>
        </p:nvSpPr>
        <p:spPr>
          <a:xfrm>
            <a:off x="9343714" y="5359020"/>
            <a:ext cx="2292063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www.thesgc.org</a:t>
            </a:r>
          </a:p>
        </p:txBody>
      </p:sp>
    </p:spTree>
    <p:extLst>
      <p:ext uri="{BB962C8B-B14F-4D97-AF65-F5344CB8AC3E}">
        <p14:creationId xmlns:p14="http://schemas.microsoft.com/office/powerpoint/2010/main" val="58802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7184" y="185195"/>
            <a:ext cx="227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XCE: issues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505"/>
            <a:ext cx="9144000" cy="55028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685" y="6227902"/>
            <a:ext cx="9003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Feel free to add issues if necessary (just need to register with </a:t>
            </a:r>
            <a:r>
              <a:rPr lang="en-US" sz="2400" b="1" dirty="0" err="1" smtClean="0">
                <a:solidFill>
                  <a:srgbClr val="FF0000"/>
                </a:solidFill>
              </a:rPr>
              <a:t>Github</a:t>
            </a:r>
            <a:r>
              <a:rPr lang="en-US" sz="2400" b="1" dirty="0" smtClean="0">
                <a:solidFill>
                  <a:srgbClr val="FF0000"/>
                </a:solidFill>
              </a:rPr>
              <a:t>)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11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06039" y="263647"/>
            <a:ext cx="3846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XCE: </a:t>
            </a:r>
            <a:r>
              <a:rPr lang="en-US" sz="3600" b="1" dirty="0" err="1" smtClean="0"/>
              <a:t>ChangeLog.txt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1640"/>
            <a:ext cx="9144000" cy="550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5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2340" y="112734"/>
            <a:ext cx="2413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Moreover</a:t>
            </a:r>
            <a:r>
              <a:rPr lang="mr-IN" sz="3600" b="1" dirty="0" smtClean="0"/>
              <a:t>…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426463" y="976041"/>
            <a:ext cx="9030311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 smtClean="0"/>
              <a:t>Semantic versioning: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	MAJOR.MINOR.PATCH, e.g. </a:t>
            </a:r>
            <a:r>
              <a:rPr lang="en-US" dirty="0" smtClean="0"/>
              <a:t>v1.6.29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	MAJOR version when you make incompatible API changes,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	MINOR version when you add functionality in a backwards compatible manner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	PATCH version when you make backwards compatible bug fixes.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 smtClean="0"/>
              <a:t>frequent updates as far as possible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en-US" sz="2000" b="1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en-US" sz="2000" b="1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 smtClean="0"/>
              <a:t>86 new new versions since 12/02/2019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 smtClean="0"/>
              <a:t>1.7.0 only works with CCP4 v7.1 (or higher)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 err="1" smtClean="0"/>
              <a:t>Gemmi</a:t>
            </a:r>
            <a:r>
              <a:rPr lang="en-US" sz="2000" b="1" dirty="0" smtClean="0"/>
              <a:t> (Marcin </a:t>
            </a:r>
            <a:r>
              <a:rPr lang="en-US" sz="2000" b="1" dirty="0" err="1" smtClean="0"/>
              <a:t>Wojdyr’s</a:t>
            </a:r>
            <a:r>
              <a:rPr lang="en-US" sz="2000" b="1" dirty="0" smtClean="0"/>
              <a:t> amazing python library)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69" y="3675364"/>
            <a:ext cx="4726758" cy="12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2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76569" y="1331899"/>
            <a:ext cx="5246949" cy="35271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6000" b="1" dirty="0" smtClean="0"/>
              <a:t>Under the hood</a:t>
            </a:r>
          </a:p>
          <a:p>
            <a:pPr algn="ctr">
              <a:lnSpc>
                <a:spcPct val="200000"/>
              </a:lnSpc>
            </a:pPr>
            <a:r>
              <a:rPr lang="en-US" sz="6000" b="1" dirty="0" smtClean="0"/>
              <a:t>Questions?</a:t>
            </a:r>
            <a:endParaRPr lang="en-US" sz="6000" dirty="0" smtClean="0"/>
          </a:p>
        </p:txBody>
      </p:sp>
    </p:spTree>
    <p:extLst>
      <p:ext uri="{BB962C8B-B14F-4D97-AF65-F5344CB8AC3E}">
        <p14:creationId xmlns:p14="http://schemas.microsoft.com/office/powerpoint/2010/main" val="74231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90806" y="150312"/>
            <a:ext cx="6631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Automated data Collection at DLS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5615" y="4148077"/>
            <a:ext cx="41483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Past: </a:t>
            </a:r>
          </a:p>
          <a:p>
            <a:r>
              <a:rPr lang="en-US" dirty="0"/>
              <a:t>	</a:t>
            </a:r>
            <a:r>
              <a:rPr lang="en-US" dirty="0" smtClean="0"/>
              <a:t>1 puck = 1 visit</a:t>
            </a:r>
          </a:p>
          <a:p>
            <a:r>
              <a:rPr lang="en-US" dirty="0" smtClean="0"/>
              <a:t>	top-level directory: Agamemnon</a:t>
            </a:r>
          </a:p>
          <a:p>
            <a:r>
              <a:rPr lang="en-US" dirty="0" smtClean="0"/>
              <a:t>Present:</a:t>
            </a:r>
          </a:p>
          <a:p>
            <a:r>
              <a:rPr lang="en-US" dirty="0" smtClean="0"/>
              <a:t>	all pucks in one visit</a:t>
            </a:r>
          </a:p>
          <a:p>
            <a:r>
              <a:rPr lang="en-US" dirty="0" smtClean="0"/>
              <a:t>	top-level directory: auto</a:t>
            </a:r>
          </a:p>
          <a:p>
            <a:r>
              <a:rPr lang="en-US" dirty="0" smtClean="0"/>
              <a:t>Future:</a:t>
            </a:r>
          </a:p>
          <a:p>
            <a:r>
              <a:rPr lang="en-US" dirty="0"/>
              <a:t>	</a:t>
            </a:r>
            <a:r>
              <a:rPr lang="en-US" dirty="0" smtClean="0"/>
              <a:t>???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45" y="2285080"/>
            <a:ext cx="6692900" cy="1562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5399" y="1219663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ourier New" charset="0"/>
                <a:ea typeface="Courier New" charset="0"/>
                <a:cs typeface="Courier New" charset="0"/>
              </a:rPr>
              <a:t>Setting tab</a:t>
            </a:r>
            <a:endParaRPr lang="en-US" sz="28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686718" y="3244020"/>
            <a:ext cx="455623" cy="477078"/>
          </a:xfrm>
          <a:custGeom>
            <a:avLst/>
            <a:gdLst>
              <a:gd name="connsiteX0" fmla="*/ 601397 w 627902"/>
              <a:gd name="connsiteY0" fmla="*/ 198782 h 609600"/>
              <a:gd name="connsiteX1" fmla="*/ 521884 w 627902"/>
              <a:gd name="connsiteY1" fmla="*/ 53008 h 609600"/>
              <a:gd name="connsiteX2" fmla="*/ 482128 w 627902"/>
              <a:gd name="connsiteY2" fmla="*/ 26504 h 609600"/>
              <a:gd name="connsiteX3" fmla="*/ 402615 w 627902"/>
              <a:gd name="connsiteY3" fmla="*/ 0 h 609600"/>
              <a:gd name="connsiteX4" fmla="*/ 164075 w 627902"/>
              <a:gd name="connsiteY4" fmla="*/ 13252 h 609600"/>
              <a:gd name="connsiteX5" fmla="*/ 124319 w 627902"/>
              <a:gd name="connsiteY5" fmla="*/ 39756 h 609600"/>
              <a:gd name="connsiteX6" fmla="*/ 31554 w 627902"/>
              <a:gd name="connsiteY6" fmla="*/ 119269 h 609600"/>
              <a:gd name="connsiteX7" fmla="*/ 18302 w 627902"/>
              <a:gd name="connsiteY7" fmla="*/ 371061 h 609600"/>
              <a:gd name="connsiteX8" fmla="*/ 44806 w 627902"/>
              <a:gd name="connsiteY8" fmla="*/ 450574 h 609600"/>
              <a:gd name="connsiteX9" fmla="*/ 84562 w 627902"/>
              <a:gd name="connsiteY9" fmla="*/ 490330 h 609600"/>
              <a:gd name="connsiteX10" fmla="*/ 150823 w 627902"/>
              <a:gd name="connsiteY10" fmla="*/ 569843 h 609600"/>
              <a:gd name="connsiteX11" fmla="*/ 283345 w 627902"/>
              <a:gd name="connsiteY11" fmla="*/ 609600 h 609600"/>
              <a:gd name="connsiteX12" fmla="*/ 362858 w 627902"/>
              <a:gd name="connsiteY12" fmla="*/ 596348 h 609600"/>
              <a:gd name="connsiteX13" fmla="*/ 482128 w 627902"/>
              <a:gd name="connsiteY13" fmla="*/ 530087 h 609600"/>
              <a:gd name="connsiteX14" fmla="*/ 548388 w 627902"/>
              <a:gd name="connsiteY14" fmla="*/ 463826 h 609600"/>
              <a:gd name="connsiteX15" fmla="*/ 561641 w 627902"/>
              <a:gd name="connsiteY15" fmla="*/ 424069 h 609600"/>
              <a:gd name="connsiteX16" fmla="*/ 588145 w 627902"/>
              <a:gd name="connsiteY16" fmla="*/ 384313 h 609600"/>
              <a:gd name="connsiteX17" fmla="*/ 614649 w 627902"/>
              <a:gd name="connsiteY17" fmla="*/ 304800 h 609600"/>
              <a:gd name="connsiteX18" fmla="*/ 627902 w 627902"/>
              <a:gd name="connsiteY18" fmla="*/ 265043 h 609600"/>
              <a:gd name="connsiteX19" fmla="*/ 614649 w 627902"/>
              <a:gd name="connsiteY19" fmla="*/ 198782 h 609600"/>
              <a:gd name="connsiteX20" fmla="*/ 601397 w 627902"/>
              <a:gd name="connsiteY20" fmla="*/ 198782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7902" h="609600">
                <a:moveTo>
                  <a:pt x="601397" y="198782"/>
                </a:moveTo>
                <a:cubicBezTo>
                  <a:pt x="585936" y="174486"/>
                  <a:pt x="553390" y="98516"/>
                  <a:pt x="521884" y="53008"/>
                </a:cubicBezTo>
                <a:cubicBezTo>
                  <a:pt x="512818" y="39913"/>
                  <a:pt x="496682" y="32972"/>
                  <a:pt x="482128" y="26504"/>
                </a:cubicBezTo>
                <a:cubicBezTo>
                  <a:pt x="456598" y="15157"/>
                  <a:pt x="402615" y="0"/>
                  <a:pt x="402615" y="0"/>
                </a:cubicBezTo>
                <a:cubicBezTo>
                  <a:pt x="323102" y="4417"/>
                  <a:pt x="242911" y="1990"/>
                  <a:pt x="164075" y="13252"/>
                </a:cubicBezTo>
                <a:cubicBezTo>
                  <a:pt x="148308" y="15504"/>
                  <a:pt x="136412" y="29391"/>
                  <a:pt x="124319" y="39756"/>
                </a:cubicBezTo>
                <a:cubicBezTo>
                  <a:pt x="11846" y="136162"/>
                  <a:pt x="122824" y="58422"/>
                  <a:pt x="31554" y="119269"/>
                </a:cubicBezTo>
                <a:cubicBezTo>
                  <a:pt x="-7831" y="237421"/>
                  <a:pt x="-8090" y="203914"/>
                  <a:pt x="18302" y="371061"/>
                </a:cubicBezTo>
                <a:cubicBezTo>
                  <a:pt x="22659" y="398657"/>
                  <a:pt x="25051" y="430819"/>
                  <a:pt x="44806" y="450574"/>
                </a:cubicBezTo>
                <a:cubicBezTo>
                  <a:pt x="58058" y="463826"/>
                  <a:pt x="72564" y="475933"/>
                  <a:pt x="84562" y="490330"/>
                </a:cubicBezTo>
                <a:cubicBezTo>
                  <a:pt x="108738" y="519341"/>
                  <a:pt x="114778" y="549818"/>
                  <a:pt x="150823" y="569843"/>
                </a:cubicBezTo>
                <a:cubicBezTo>
                  <a:pt x="177224" y="584510"/>
                  <a:pt x="249121" y="601044"/>
                  <a:pt x="283345" y="609600"/>
                </a:cubicBezTo>
                <a:cubicBezTo>
                  <a:pt x="309849" y="605183"/>
                  <a:pt x="336628" y="602177"/>
                  <a:pt x="362858" y="596348"/>
                </a:cubicBezTo>
                <a:cubicBezTo>
                  <a:pt x="405707" y="586826"/>
                  <a:pt x="452850" y="559366"/>
                  <a:pt x="482128" y="530087"/>
                </a:cubicBezTo>
                <a:lnTo>
                  <a:pt x="548388" y="463826"/>
                </a:lnTo>
                <a:cubicBezTo>
                  <a:pt x="552806" y="450574"/>
                  <a:pt x="555394" y="436563"/>
                  <a:pt x="561641" y="424069"/>
                </a:cubicBezTo>
                <a:cubicBezTo>
                  <a:pt x="568764" y="409824"/>
                  <a:pt x="581677" y="398867"/>
                  <a:pt x="588145" y="384313"/>
                </a:cubicBezTo>
                <a:cubicBezTo>
                  <a:pt x="599492" y="358783"/>
                  <a:pt x="605814" y="331304"/>
                  <a:pt x="614649" y="304800"/>
                </a:cubicBezTo>
                <a:lnTo>
                  <a:pt x="627902" y="265043"/>
                </a:lnTo>
                <a:cubicBezTo>
                  <a:pt x="623484" y="242956"/>
                  <a:pt x="620112" y="220634"/>
                  <a:pt x="614649" y="198782"/>
                </a:cubicBezTo>
                <a:cubicBezTo>
                  <a:pt x="611261" y="185230"/>
                  <a:pt x="616858" y="223078"/>
                  <a:pt x="601397" y="198782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4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5355</TotalTime>
  <Words>1200</Words>
  <Application>Microsoft Macintosh PowerPoint</Application>
  <PresentationFormat>On-screen Show (4:3)</PresentationFormat>
  <Paragraphs>304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Calibri</vt:lpstr>
      <vt:lpstr>Calibri Light</vt:lpstr>
      <vt:lpstr>Courier</vt:lpstr>
      <vt:lpstr>Courier New</vt:lpstr>
      <vt:lpstr>Mangal</vt:lpstr>
      <vt:lpstr>Tw Cen MT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Krojer</dc:creator>
  <cp:lastModifiedBy>Tobias Krojer</cp:lastModifiedBy>
  <cp:revision>78</cp:revision>
  <dcterms:created xsi:type="dcterms:W3CDTF">2020-07-06T10:53:55Z</dcterms:created>
  <dcterms:modified xsi:type="dcterms:W3CDTF">2020-07-10T13:16:36Z</dcterms:modified>
</cp:coreProperties>
</file>